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2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75" r:id="rId4"/>
    <p:sldId id="279" r:id="rId5"/>
    <p:sldId id="267" r:id="rId6"/>
    <p:sldId id="268" r:id="rId7"/>
    <p:sldId id="258" r:id="rId8"/>
    <p:sldId id="259" r:id="rId9"/>
    <p:sldId id="269" r:id="rId10"/>
    <p:sldId id="270" r:id="rId11"/>
    <p:sldId id="271" r:id="rId12"/>
    <p:sldId id="272" r:id="rId13"/>
    <p:sldId id="273" r:id="rId14"/>
    <p:sldId id="274" r:id="rId15"/>
    <p:sldId id="260" r:id="rId16"/>
    <p:sldId id="276" r:id="rId17"/>
    <p:sldId id="277" r:id="rId18"/>
    <p:sldId id="278" r:id="rId19"/>
    <p:sldId id="261" r:id="rId20"/>
    <p:sldId id="263" r:id="rId21"/>
    <p:sldId id="264" r:id="rId22"/>
    <p:sldId id="265" r:id="rId23"/>
    <p:sldId id="280" r:id="rId24"/>
    <p:sldId id="262"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7" autoAdjust="0"/>
    <p:restoredTop sz="94660"/>
  </p:normalViewPr>
  <p:slideViewPr>
    <p:cSldViewPr snapToGrid="0">
      <p:cViewPr varScale="1">
        <p:scale>
          <a:sx n="74" d="100"/>
          <a:sy n="74" d="100"/>
        </p:scale>
        <p:origin x="58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7AF19806-E6B6-4BF8-8B81-229F529A6B23}" type="datetimeFigureOut">
              <a:rPr lang="en-ZA" smtClean="0"/>
              <a:t>2019/06/06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83600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AF19806-E6B6-4BF8-8B81-229F529A6B23}" type="datetimeFigureOut">
              <a:rPr lang="en-ZA" smtClean="0"/>
              <a:t>2019/06/06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313185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AF19806-E6B6-4BF8-8B81-229F529A6B23}" type="datetimeFigureOut">
              <a:rPr lang="en-ZA" smtClean="0"/>
              <a:t>2019/06/06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135018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AF19806-E6B6-4BF8-8B81-229F529A6B23}" type="datetimeFigureOut">
              <a:rPr lang="en-ZA" smtClean="0"/>
              <a:t>2019/06/06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176820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19806-E6B6-4BF8-8B81-229F529A6B23}" type="datetimeFigureOut">
              <a:rPr lang="en-ZA" smtClean="0"/>
              <a:t>2019/06/06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915190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7AF19806-E6B6-4BF8-8B81-229F529A6B23}" type="datetimeFigureOut">
              <a:rPr lang="en-ZA" smtClean="0"/>
              <a:t>2019/06/06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3303938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7AF19806-E6B6-4BF8-8B81-229F529A6B23}" type="datetimeFigureOut">
              <a:rPr lang="en-ZA" smtClean="0"/>
              <a:t>2019/06/06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9221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7AF19806-E6B6-4BF8-8B81-229F529A6B23}" type="datetimeFigureOut">
              <a:rPr lang="en-ZA" smtClean="0"/>
              <a:t>2019/06/06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1763843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F19806-E6B6-4BF8-8B81-229F529A6B23}" type="datetimeFigureOut">
              <a:rPr lang="en-ZA" smtClean="0"/>
              <a:t>2019/06/06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3774540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F19806-E6B6-4BF8-8B81-229F529A6B23}" type="datetimeFigureOut">
              <a:rPr lang="en-ZA" smtClean="0"/>
              <a:t>2019/06/06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78814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F19806-E6B6-4BF8-8B81-229F529A6B23}" type="datetimeFigureOut">
              <a:rPr lang="en-ZA" smtClean="0"/>
              <a:t>2019/06/06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63D69FD-9621-4149-8D4B-52D1B358CA2B}" type="slidenum">
              <a:rPr lang="en-ZA" smtClean="0"/>
              <a:t>‹#›</a:t>
            </a:fld>
            <a:endParaRPr lang="en-ZA"/>
          </a:p>
        </p:txBody>
      </p:sp>
    </p:spTree>
    <p:extLst>
      <p:ext uri="{BB962C8B-B14F-4D97-AF65-F5344CB8AC3E}">
        <p14:creationId xmlns:p14="http://schemas.microsoft.com/office/powerpoint/2010/main" val="188598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19806-E6B6-4BF8-8B81-229F529A6B23}" type="datetimeFigureOut">
              <a:rPr lang="en-ZA" smtClean="0"/>
              <a:t>2019/06/06</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3D69FD-9621-4149-8D4B-52D1B358CA2B}" type="slidenum">
              <a:rPr lang="en-ZA" smtClean="0"/>
              <a:t>‹#›</a:t>
            </a:fld>
            <a:endParaRPr lang="en-ZA"/>
          </a:p>
        </p:txBody>
      </p:sp>
    </p:spTree>
    <p:extLst>
      <p:ext uri="{BB962C8B-B14F-4D97-AF65-F5344CB8AC3E}">
        <p14:creationId xmlns:p14="http://schemas.microsoft.com/office/powerpoint/2010/main" val="2382509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ZA" sz="4000" b="1" dirty="0" err="1">
                <a:solidFill>
                  <a:schemeClr val="tx1">
                    <a:lumMod val="65000"/>
                    <a:lumOff val="35000"/>
                  </a:schemeClr>
                </a:solidFill>
                <a:cs typeface="Arial" panose="020B0604020202020204" pitchFamily="34" charset="0"/>
              </a:rPr>
              <a:t>merSETA</a:t>
            </a:r>
            <a:r>
              <a:rPr lang="en-ZA" sz="4000" b="1" dirty="0">
                <a:solidFill>
                  <a:schemeClr val="tx1">
                    <a:lumMod val="65000"/>
                    <a:lumOff val="35000"/>
                  </a:schemeClr>
                </a:solidFill>
                <a:cs typeface="Arial" panose="020B0604020202020204" pitchFamily="34" charset="0"/>
              </a:rPr>
              <a:t> Plastics Chamber Research 2018/19</a:t>
            </a:r>
            <a:endParaRPr lang="en-ZA" sz="5400" dirty="0">
              <a:solidFill>
                <a:schemeClr val="tx1">
                  <a:lumMod val="65000"/>
                  <a:lumOff val="35000"/>
                </a:schemeClr>
              </a:solidFill>
            </a:endParaRPr>
          </a:p>
        </p:txBody>
      </p:sp>
      <p:sp>
        <p:nvSpPr>
          <p:cNvPr id="2" name="Content Placeholder 1"/>
          <p:cNvSpPr>
            <a:spLocks noGrp="1"/>
          </p:cNvSpPr>
          <p:nvPr>
            <p:ph sz="half" idx="1"/>
          </p:nvPr>
        </p:nvSpPr>
        <p:spPr>
          <a:ln>
            <a:solidFill>
              <a:schemeClr val="accent2"/>
            </a:solidFill>
          </a:ln>
        </p:spPr>
        <p:txBody>
          <a:bodyPr>
            <a:normAutofit/>
          </a:bodyPr>
          <a:lstStyle/>
          <a:p>
            <a:pPr marL="0" indent="0" algn="ctr">
              <a:buNone/>
            </a:pPr>
            <a:endParaRPr lang="en-ZA" sz="2000" b="1" dirty="0">
              <a:solidFill>
                <a:schemeClr val="accent2"/>
              </a:solidFill>
            </a:endParaRPr>
          </a:p>
          <a:p>
            <a:pPr marL="0" indent="0" algn="ctr">
              <a:buNone/>
            </a:pPr>
            <a:r>
              <a:rPr lang="en-ZA" sz="2200" b="1" dirty="0">
                <a:solidFill>
                  <a:schemeClr val="accent2"/>
                </a:solidFill>
              </a:rPr>
              <a:t>RESEARCH TITLE</a:t>
            </a:r>
          </a:p>
          <a:p>
            <a:pPr marL="0" indent="0" algn="ctr">
              <a:buNone/>
            </a:pPr>
            <a:endParaRPr lang="en-ZA" sz="2000" b="1" dirty="0">
              <a:solidFill>
                <a:schemeClr val="accent2"/>
              </a:solidFill>
            </a:endParaRPr>
          </a:p>
          <a:p>
            <a:pPr marL="0" indent="0" algn="ctr">
              <a:buNone/>
            </a:pPr>
            <a:r>
              <a:rPr lang="en-ZA" sz="2200" b="1" i="1" dirty="0">
                <a:solidFill>
                  <a:schemeClr val="accent2"/>
                </a:solidFill>
                <a:cs typeface="Arial" panose="020B0604020202020204" pitchFamily="34" charset="0"/>
              </a:rPr>
              <a:t>“What is the shortfall or lack of plastics technicians and plastics engineers in South Africa and what can be done to address the problem?”</a:t>
            </a:r>
          </a:p>
          <a:p>
            <a:pPr marL="0" indent="0" algn="ctr">
              <a:buNone/>
            </a:pPr>
            <a:r>
              <a:rPr lang="en-ZA" sz="2000" b="1" i="1" dirty="0">
                <a:solidFill>
                  <a:schemeClr val="accent2"/>
                </a:solidFill>
                <a:latin typeface="Arial" panose="020B0604020202020204" pitchFamily="34" charset="0"/>
                <a:cs typeface="Arial" panose="020B0604020202020204" pitchFamily="34" charset="0"/>
              </a:rPr>
              <a:t/>
            </a:r>
            <a:br>
              <a:rPr lang="en-ZA" sz="2000" b="1" i="1" dirty="0">
                <a:solidFill>
                  <a:schemeClr val="accent2"/>
                </a:solidFill>
                <a:latin typeface="Arial" panose="020B0604020202020204" pitchFamily="34" charset="0"/>
                <a:cs typeface="Arial" panose="020B0604020202020204" pitchFamily="34" charset="0"/>
              </a:rPr>
            </a:br>
            <a:r>
              <a:rPr lang="en-ZA" sz="2000" u="sng" dirty="0">
                <a:solidFill>
                  <a:schemeClr val="accent2"/>
                </a:solidFill>
                <a:cs typeface="Arial" panose="020B0604020202020204" pitchFamily="34" charset="0"/>
              </a:rPr>
              <a:t>RESEARCHERS</a:t>
            </a:r>
            <a:r>
              <a:rPr lang="en-ZA" sz="2000" dirty="0">
                <a:solidFill>
                  <a:schemeClr val="accent2"/>
                </a:solidFill>
                <a:cs typeface="Arial" panose="020B0604020202020204" pitchFamily="34" charset="0"/>
              </a:rPr>
              <a:t>: </a:t>
            </a:r>
          </a:p>
          <a:p>
            <a:pPr marL="0" indent="0" algn="ctr">
              <a:buNone/>
            </a:pPr>
            <a:r>
              <a:rPr lang="en-ZA" sz="2000" dirty="0">
                <a:solidFill>
                  <a:schemeClr val="accent2"/>
                </a:solidFill>
                <a:cs typeface="Arial" panose="020B0604020202020204" pitchFamily="34" charset="0"/>
              </a:rPr>
              <a:t>Vanessa Davidson &amp; Carel Garisch</a:t>
            </a:r>
            <a:r>
              <a:rPr lang="en-ZA" sz="1600" dirty="0">
                <a:solidFill>
                  <a:schemeClr val="accent2"/>
                </a:solidFill>
                <a:latin typeface="Arial" panose="020B0604020202020204" pitchFamily="34" charset="0"/>
                <a:cs typeface="Arial" panose="020B0604020202020204" pitchFamily="34" charset="0"/>
              </a:rPr>
              <a:t/>
            </a:r>
            <a:br>
              <a:rPr lang="en-ZA" sz="1600" dirty="0">
                <a:solidFill>
                  <a:schemeClr val="accent2"/>
                </a:solidFill>
                <a:latin typeface="Arial" panose="020B0604020202020204" pitchFamily="34" charset="0"/>
                <a:cs typeface="Arial" panose="020B0604020202020204" pitchFamily="34" charset="0"/>
              </a:rPr>
            </a:br>
            <a:r>
              <a:rPr lang="en-ZA" sz="1600" dirty="0">
                <a:solidFill>
                  <a:schemeClr val="accent2"/>
                </a:solidFill>
                <a:latin typeface="Arial" panose="020B0604020202020204" pitchFamily="34" charset="0"/>
                <a:cs typeface="Arial" panose="020B0604020202020204" pitchFamily="34" charset="0"/>
              </a:rPr>
              <a:t/>
            </a:r>
            <a:br>
              <a:rPr lang="en-ZA" sz="1600" dirty="0">
                <a:solidFill>
                  <a:schemeClr val="accent2"/>
                </a:solidFill>
                <a:latin typeface="Arial" panose="020B0604020202020204" pitchFamily="34" charset="0"/>
                <a:cs typeface="Arial" panose="020B0604020202020204" pitchFamily="34" charset="0"/>
              </a:rPr>
            </a:br>
            <a:endParaRPr lang="en-ZA" sz="2000" dirty="0"/>
          </a:p>
        </p:txBody>
      </p:sp>
      <p:sp>
        <p:nvSpPr>
          <p:cNvPr id="3" name="Content Placeholder 2"/>
          <p:cNvSpPr>
            <a:spLocks noGrp="1"/>
          </p:cNvSpPr>
          <p:nvPr>
            <p:ph sz="half" idx="2"/>
          </p:nvPr>
        </p:nvSpPr>
        <p:spPr>
          <a:ln>
            <a:solidFill>
              <a:schemeClr val="accent5">
                <a:lumMod val="75000"/>
              </a:schemeClr>
            </a:solidFill>
          </a:ln>
        </p:spPr>
        <p:txBody>
          <a:bodyPr>
            <a:normAutofit/>
          </a:bodyPr>
          <a:lstStyle/>
          <a:p>
            <a:pPr marL="0" indent="0" algn="ctr">
              <a:buNone/>
            </a:pPr>
            <a:endParaRPr lang="en-ZA" sz="2000" b="1" dirty="0">
              <a:solidFill>
                <a:schemeClr val="accent5">
                  <a:lumMod val="75000"/>
                </a:schemeClr>
              </a:solidFill>
              <a:cs typeface="Arial" panose="020B0604020202020204" pitchFamily="34" charset="0"/>
            </a:endParaRPr>
          </a:p>
          <a:p>
            <a:pPr marL="0" indent="0" algn="ctr">
              <a:buNone/>
            </a:pPr>
            <a:r>
              <a:rPr lang="en-ZA" sz="2000" b="1" dirty="0">
                <a:solidFill>
                  <a:schemeClr val="accent5">
                    <a:lumMod val="75000"/>
                  </a:schemeClr>
                </a:solidFill>
                <a:cs typeface="Arial" panose="020B0604020202020204" pitchFamily="34" charset="0"/>
              </a:rPr>
              <a:t>PRESENTATION OF RESEARCH FINDINGS</a:t>
            </a:r>
          </a:p>
          <a:p>
            <a:pPr marL="0" indent="0" algn="ctr">
              <a:buNone/>
            </a:pPr>
            <a:endParaRPr lang="en-ZA" sz="2000" b="1" dirty="0"/>
          </a:p>
          <a:p>
            <a:pPr marL="0" indent="0" algn="ctr">
              <a:buNone/>
            </a:pPr>
            <a:r>
              <a:rPr lang="en-ZA" sz="1800" dirty="0" err="1">
                <a:solidFill>
                  <a:schemeClr val="accent5">
                    <a:lumMod val="75000"/>
                  </a:schemeClr>
                </a:solidFill>
                <a:cs typeface="Arial" panose="020B0604020202020204" pitchFamily="34" charset="0"/>
              </a:rPr>
              <a:t>merSETA</a:t>
            </a:r>
            <a:r>
              <a:rPr lang="en-ZA" sz="1800" dirty="0">
                <a:solidFill>
                  <a:schemeClr val="accent5">
                    <a:lumMod val="75000"/>
                  </a:schemeClr>
                </a:solidFill>
                <a:cs typeface="Arial" panose="020B0604020202020204" pitchFamily="34" charset="0"/>
              </a:rPr>
              <a:t> Inter-Chamber Consultative Conference</a:t>
            </a:r>
            <a:br>
              <a:rPr lang="en-ZA" sz="1800" dirty="0">
                <a:solidFill>
                  <a:schemeClr val="accent5">
                    <a:lumMod val="75000"/>
                  </a:schemeClr>
                </a:solidFill>
                <a:cs typeface="Arial" panose="020B0604020202020204" pitchFamily="34" charset="0"/>
              </a:rPr>
            </a:br>
            <a:r>
              <a:rPr lang="en-ZA" sz="1800" dirty="0">
                <a:solidFill>
                  <a:schemeClr val="accent5">
                    <a:lumMod val="75000"/>
                  </a:schemeClr>
                </a:solidFill>
                <a:cs typeface="Arial" panose="020B0604020202020204" pitchFamily="34" charset="0"/>
              </a:rPr>
              <a:t>Holiday Inn Garden Court, ORT Precinct, Johannesburg</a:t>
            </a:r>
          </a:p>
          <a:p>
            <a:pPr marL="0" indent="0" algn="ctr">
              <a:buNone/>
            </a:pPr>
            <a:r>
              <a:rPr lang="en-ZA" sz="1800" dirty="0">
                <a:solidFill>
                  <a:schemeClr val="accent5">
                    <a:lumMod val="75000"/>
                  </a:schemeClr>
                </a:solidFill>
                <a:cs typeface="Arial" panose="020B0604020202020204" pitchFamily="34" charset="0"/>
              </a:rPr>
              <a:t>16 &amp;17 May 2019</a:t>
            </a:r>
          </a:p>
          <a:p>
            <a:pPr marL="0" indent="0" algn="ctr">
              <a:buNone/>
            </a:pPr>
            <a:r>
              <a:rPr lang="en-ZA" sz="2000" dirty="0">
                <a:solidFill>
                  <a:schemeClr val="accent5">
                    <a:lumMod val="75000"/>
                  </a:schemeClr>
                </a:solidFill>
                <a:cs typeface="Arial" panose="020B0604020202020204" pitchFamily="34" charset="0"/>
              </a:rPr>
              <a:t/>
            </a:r>
            <a:br>
              <a:rPr lang="en-ZA" sz="2000" dirty="0">
                <a:solidFill>
                  <a:schemeClr val="accent5">
                    <a:lumMod val="75000"/>
                  </a:schemeClr>
                </a:solidFill>
                <a:cs typeface="Arial" panose="020B0604020202020204" pitchFamily="34" charset="0"/>
              </a:rPr>
            </a:br>
            <a:r>
              <a:rPr lang="en-ZA" sz="900" dirty="0">
                <a:solidFill>
                  <a:schemeClr val="accent5">
                    <a:lumMod val="75000"/>
                  </a:schemeClr>
                </a:solidFill>
                <a:cs typeface="Arial" panose="020B0604020202020204" pitchFamily="34" charset="0"/>
              </a:rPr>
              <a:t/>
            </a:r>
            <a:br>
              <a:rPr lang="en-ZA" sz="900" dirty="0">
                <a:solidFill>
                  <a:schemeClr val="accent5">
                    <a:lumMod val="75000"/>
                  </a:schemeClr>
                </a:solidFill>
                <a:cs typeface="Arial" panose="020B0604020202020204" pitchFamily="34" charset="0"/>
              </a:rPr>
            </a:br>
            <a:r>
              <a:rPr lang="en-US" sz="2000" u="sng" dirty="0">
                <a:solidFill>
                  <a:schemeClr val="accent5">
                    <a:lumMod val="75000"/>
                  </a:schemeClr>
                </a:solidFill>
                <a:cs typeface="Arial" panose="020B0604020202020204" pitchFamily="34" charset="0"/>
              </a:rPr>
              <a:t>PRESENTER</a:t>
            </a:r>
            <a:r>
              <a:rPr lang="en-US" sz="2000" dirty="0">
                <a:solidFill>
                  <a:schemeClr val="accent5">
                    <a:lumMod val="75000"/>
                  </a:schemeClr>
                </a:solidFill>
                <a:cs typeface="Arial" panose="020B0604020202020204" pitchFamily="34" charset="0"/>
              </a:rPr>
              <a:t>: </a:t>
            </a:r>
          </a:p>
          <a:p>
            <a:pPr marL="0" indent="0" algn="ctr">
              <a:buNone/>
            </a:pPr>
            <a:r>
              <a:rPr lang="en-US" sz="2000" dirty="0">
                <a:solidFill>
                  <a:schemeClr val="accent5">
                    <a:lumMod val="75000"/>
                  </a:schemeClr>
                </a:solidFill>
                <a:cs typeface="Arial" panose="020B0604020202020204" pitchFamily="34" charset="0"/>
              </a:rPr>
              <a:t>Vanessa Davidson</a:t>
            </a:r>
            <a:endParaRPr lang="en-ZA" sz="2400" dirty="0"/>
          </a:p>
        </p:txBody>
      </p:sp>
    </p:spTree>
    <p:extLst>
      <p:ext uri="{BB962C8B-B14F-4D97-AF65-F5344CB8AC3E}">
        <p14:creationId xmlns:p14="http://schemas.microsoft.com/office/powerpoint/2010/main" val="2912921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777875"/>
          </a:xfrm>
        </p:spPr>
        <p:txBody>
          <a:bodyPr>
            <a:normAutofit/>
          </a:bodyPr>
          <a:lstStyle/>
          <a:p>
            <a:pPr algn="ctr"/>
            <a:r>
              <a:rPr lang="en-US" sz="3600" dirty="0">
                <a:solidFill>
                  <a:schemeClr val="accent2"/>
                </a:solidFill>
                <a:latin typeface="Arial" panose="020B0604020202020204" pitchFamily="34" charset="0"/>
                <a:cs typeface="Arial" panose="020B0604020202020204" pitchFamily="34" charset="0"/>
              </a:rPr>
              <a:t>SPECIFIC Findings </a:t>
            </a:r>
            <a:r>
              <a:rPr lang="en-US" sz="3600" i="1" dirty="0">
                <a:solidFill>
                  <a:schemeClr val="accent2"/>
                </a:solidFill>
                <a:latin typeface="Arial" panose="020B0604020202020204" pitchFamily="34" charset="0"/>
                <a:cs typeface="Arial" panose="020B0604020202020204" pitchFamily="34" charset="0"/>
              </a:rPr>
              <a:t>(–</a:t>
            </a:r>
            <a:r>
              <a:rPr lang="en-US" sz="3600" i="1" dirty="0" err="1">
                <a:solidFill>
                  <a:schemeClr val="accent2"/>
                </a:solidFill>
                <a:latin typeface="Arial" panose="020B0604020202020204" pitchFamily="34" charset="0"/>
                <a:cs typeface="Arial" panose="020B0604020202020204" pitchFamily="34" charset="0"/>
              </a:rPr>
              <a:t>cntd</a:t>
            </a:r>
            <a:r>
              <a:rPr lang="en-US" sz="3600" i="1" dirty="0">
                <a:solidFill>
                  <a:schemeClr val="accent2"/>
                </a:solidFill>
                <a:latin typeface="Arial" panose="020B0604020202020204" pitchFamily="34" charset="0"/>
                <a:cs typeface="Arial" panose="020B0604020202020204" pitchFamily="34" charset="0"/>
              </a:rPr>
              <a:t>.)</a:t>
            </a:r>
            <a:endParaRPr lang="en-ZA" sz="3600" dirty="0"/>
          </a:p>
        </p:txBody>
      </p:sp>
      <p:sp>
        <p:nvSpPr>
          <p:cNvPr id="5" name="Content Placeholder 4"/>
          <p:cNvSpPr>
            <a:spLocks noGrp="1"/>
          </p:cNvSpPr>
          <p:nvPr>
            <p:ph idx="1"/>
          </p:nvPr>
        </p:nvSpPr>
        <p:spPr>
          <a:xfrm>
            <a:off x="838200" y="1323703"/>
            <a:ext cx="10515600" cy="4853260"/>
          </a:xfrm>
        </p:spPr>
        <p:txBody>
          <a:bodyPr>
            <a:normAutofit fontScale="92500" lnSpcReduction="20000"/>
          </a:bodyPr>
          <a:lstStyle/>
          <a:p>
            <a:pPr marL="0" indent="0">
              <a:spcAft>
                <a:spcPts val="600"/>
              </a:spcAft>
              <a:buNone/>
            </a:pPr>
            <a:r>
              <a:rPr lang="en-ZA" b="1" dirty="0">
                <a:solidFill>
                  <a:schemeClr val="tx1">
                    <a:lumMod val="65000"/>
                    <a:lumOff val="35000"/>
                  </a:schemeClr>
                </a:solidFill>
              </a:rPr>
              <a:t>V.  Status of Industry–Higher Education COLLABORATION</a:t>
            </a:r>
            <a:endParaRPr lang="en-US" b="1" dirty="0">
              <a:solidFill>
                <a:schemeClr val="tx1">
                  <a:lumMod val="65000"/>
                  <a:lumOff val="35000"/>
                </a:schemeClr>
              </a:solidFill>
            </a:endParaRPr>
          </a:p>
          <a:p>
            <a:pPr marL="400050" indent="-400050">
              <a:spcAft>
                <a:spcPts val="600"/>
              </a:spcAft>
              <a:buFont typeface="Wingdings" panose="05000000000000000000" pitchFamily="2" charset="2"/>
              <a:buChar char="q"/>
            </a:pPr>
            <a:r>
              <a:rPr lang="en-US" sz="2400" b="1" i="1" u="sng" dirty="0">
                <a:solidFill>
                  <a:schemeClr val="accent2"/>
                </a:solidFill>
              </a:rPr>
              <a:t>Views of INDUSTRY Respondents</a:t>
            </a:r>
          </a:p>
          <a:p>
            <a:pPr marL="914400" lvl="0" indent="-342900">
              <a:buFont typeface="Wingdings" panose="05000000000000000000" pitchFamily="2" charset="2"/>
              <a:buChar char="Ø"/>
            </a:pPr>
            <a:r>
              <a:rPr lang="en-ZA" sz="2000" b="1" i="1" dirty="0">
                <a:solidFill>
                  <a:schemeClr val="accent5">
                    <a:lumMod val="75000"/>
                  </a:schemeClr>
                </a:solidFill>
              </a:rPr>
              <a:t>Little / lack of collaboration </a:t>
            </a:r>
            <a:r>
              <a:rPr lang="en-ZA" sz="2000" i="1" dirty="0">
                <a:solidFill>
                  <a:schemeClr val="accent5">
                    <a:lumMod val="75000"/>
                  </a:schemeClr>
                </a:solidFill>
              </a:rPr>
              <a:t>on the part of Higher Education</a:t>
            </a:r>
            <a:endParaRPr lang="en-ZA" sz="2000" dirty="0">
              <a:solidFill>
                <a:schemeClr val="accent5">
                  <a:lumMod val="75000"/>
                </a:schemeClr>
              </a:solidFill>
            </a:endParaRPr>
          </a:p>
          <a:p>
            <a:pPr marL="914400" lvl="0" indent="-342900">
              <a:buFont typeface="Wingdings" panose="05000000000000000000" pitchFamily="2" charset="2"/>
              <a:buChar char="Ø"/>
            </a:pPr>
            <a:r>
              <a:rPr lang="en-ZA" sz="2000" b="1" i="1" dirty="0">
                <a:solidFill>
                  <a:schemeClr val="accent5">
                    <a:lumMod val="75000"/>
                  </a:schemeClr>
                </a:solidFill>
              </a:rPr>
              <a:t>Formal channels </a:t>
            </a:r>
            <a:r>
              <a:rPr lang="en-ZA" sz="2000" i="1" dirty="0">
                <a:solidFill>
                  <a:schemeClr val="accent5">
                    <a:lumMod val="75000"/>
                  </a:schemeClr>
                </a:solidFill>
              </a:rPr>
              <a:t>for engaging with Higher Education institutions </a:t>
            </a:r>
            <a:r>
              <a:rPr lang="en-ZA" sz="2000" b="1" i="1" dirty="0">
                <a:solidFill>
                  <a:schemeClr val="accent5">
                    <a:lumMod val="75000"/>
                  </a:schemeClr>
                </a:solidFill>
              </a:rPr>
              <a:t>lacking</a:t>
            </a:r>
            <a:endParaRPr lang="en-ZA" sz="2000" b="1" dirty="0">
              <a:solidFill>
                <a:schemeClr val="accent5">
                  <a:lumMod val="75000"/>
                </a:schemeClr>
              </a:solidFill>
            </a:endParaRPr>
          </a:p>
          <a:p>
            <a:pPr marL="914400" lvl="0" indent="-342900">
              <a:buFont typeface="Wingdings" panose="05000000000000000000" pitchFamily="2" charset="2"/>
              <a:buChar char="Ø"/>
            </a:pPr>
            <a:r>
              <a:rPr lang="en-ZA" sz="2000" b="1" i="1" dirty="0">
                <a:solidFill>
                  <a:schemeClr val="accent5">
                    <a:lumMod val="75000"/>
                  </a:schemeClr>
                </a:solidFill>
              </a:rPr>
              <a:t>Intellectual property rights </a:t>
            </a:r>
            <a:r>
              <a:rPr lang="en-ZA" sz="2000" i="1" dirty="0">
                <a:solidFill>
                  <a:schemeClr val="accent5">
                    <a:lumMod val="75000"/>
                  </a:schemeClr>
                </a:solidFill>
              </a:rPr>
              <a:t>issues regarding collaborative research outputs</a:t>
            </a:r>
            <a:endParaRPr lang="en-ZA" sz="2000" dirty="0">
              <a:solidFill>
                <a:schemeClr val="accent5">
                  <a:lumMod val="75000"/>
                </a:schemeClr>
              </a:solidFill>
            </a:endParaRPr>
          </a:p>
          <a:p>
            <a:pPr marL="914400" lvl="0" indent="-342900">
              <a:buFont typeface="Wingdings" panose="05000000000000000000" pitchFamily="2" charset="2"/>
              <a:buChar char="Ø"/>
            </a:pPr>
            <a:r>
              <a:rPr lang="en-ZA" sz="2000" i="1" dirty="0">
                <a:solidFill>
                  <a:schemeClr val="accent5">
                    <a:lumMod val="75000"/>
                  </a:schemeClr>
                </a:solidFill>
              </a:rPr>
              <a:t>Industry-specific training and research </a:t>
            </a:r>
            <a:r>
              <a:rPr lang="en-ZA" sz="2000" b="1" i="1" dirty="0">
                <a:solidFill>
                  <a:schemeClr val="accent5">
                    <a:lumMod val="75000"/>
                  </a:schemeClr>
                </a:solidFill>
              </a:rPr>
              <a:t>institutes</a:t>
            </a:r>
            <a:r>
              <a:rPr lang="en-ZA" sz="2000" i="1" dirty="0">
                <a:solidFill>
                  <a:schemeClr val="accent5">
                    <a:lumMod val="75000"/>
                  </a:schemeClr>
                </a:solidFill>
              </a:rPr>
              <a:t> are </a:t>
            </a:r>
            <a:r>
              <a:rPr lang="en-ZA" sz="2000" b="1" i="1" dirty="0">
                <a:solidFill>
                  <a:schemeClr val="accent5">
                    <a:lumMod val="75000"/>
                  </a:schemeClr>
                </a:solidFill>
              </a:rPr>
              <a:t>largely lacking </a:t>
            </a:r>
            <a:r>
              <a:rPr lang="en-ZA" sz="2000" i="1" dirty="0">
                <a:solidFill>
                  <a:schemeClr val="accent5">
                    <a:lumMod val="75000"/>
                  </a:schemeClr>
                </a:solidFill>
              </a:rPr>
              <a:t>in South Africa</a:t>
            </a:r>
            <a:endParaRPr lang="en-ZA" sz="2000" dirty="0">
              <a:solidFill>
                <a:schemeClr val="accent5">
                  <a:lumMod val="75000"/>
                </a:schemeClr>
              </a:solidFill>
            </a:endParaRPr>
          </a:p>
          <a:p>
            <a:pPr marL="400050" indent="-400050">
              <a:spcBef>
                <a:spcPts val="1200"/>
              </a:spcBef>
              <a:spcAft>
                <a:spcPts val="600"/>
              </a:spcAft>
              <a:buFont typeface="Wingdings" panose="05000000000000000000" pitchFamily="2" charset="2"/>
              <a:buChar char="q"/>
            </a:pPr>
            <a:r>
              <a:rPr lang="en-US" sz="2400" b="1" i="1" u="sng" dirty="0">
                <a:solidFill>
                  <a:schemeClr val="accent2"/>
                </a:solidFill>
              </a:rPr>
              <a:t>Views of HIGHER EDUCATION respondents</a:t>
            </a:r>
          </a:p>
          <a:p>
            <a:pPr marL="914400" lvl="0" indent="-342900">
              <a:buFont typeface="Wingdings" panose="05000000000000000000" pitchFamily="2" charset="2"/>
              <a:buChar char="Ø"/>
            </a:pPr>
            <a:r>
              <a:rPr lang="en-GB" sz="2000" b="1" i="1" dirty="0">
                <a:solidFill>
                  <a:schemeClr val="accent5">
                    <a:lumMod val="75000"/>
                  </a:schemeClr>
                </a:solidFill>
              </a:rPr>
              <a:t>Industrial Advisory Boards </a:t>
            </a:r>
            <a:r>
              <a:rPr lang="en-GB" sz="2000" i="1" dirty="0">
                <a:solidFill>
                  <a:schemeClr val="accent5">
                    <a:lumMod val="75000"/>
                  </a:schemeClr>
                </a:solidFill>
              </a:rPr>
              <a:t>(department-based) as primary formal structure for engagement with industry </a:t>
            </a:r>
            <a:endParaRPr lang="en-ZA" sz="2000" dirty="0">
              <a:solidFill>
                <a:schemeClr val="accent5">
                  <a:lumMod val="75000"/>
                </a:schemeClr>
              </a:solidFill>
            </a:endParaRPr>
          </a:p>
          <a:p>
            <a:pPr marL="914400" lvl="0" indent="-342900">
              <a:buFont typeface="Wingdings" panose="05000000000000000000" pitchFamily="2" charset="2"/>
              <a:buChar char="Ø"/>
            </a:pPr>
            <a:r>
              <a:rPr lang="en-GB" sz="2000" i="1" dirty="0">
                <a:solidFill>
                  <a:schemeClr val="accent5">
                    <a:lumMod val="75000"/>
                  </a:schemeClr>
                </a:solidFill>
              </a:rPr>
              <a:t>Close </a:t>
            </a:r>
            <a:r>
              <a:rPr lang="en-GB" sz="2000" b="1" i="1" dirty="0">
                <a:solidFill>
                  <a:schemeClr val="accent5">
                    <a:lumMod val="75000"/>
                  </a:schemeClr>
                </a:solidFill>
              </a:rPr>
              <a:t>historical relationships </a:t>
            </a:r>
            <a:r>
              <a:rPr lang="en-GB" sz="2000" i="1" dirty="0">
                <a:solidFill>
                  <a:schemeClr val="accent5">
                    <a:lumMod val="75000"/>
                  </a:schemeClr>
                </a:solidFill>
              </a:rPr>
              <a:t>by virtue of having been “born off’ industry</a:t>
            </a:r>
            <a:endParaRPr lang="en-ZA" sz="2000" dirty="0">
              <a:solidFill>
                <a:schemeClr val="accent5">
                  <a:lumMod val="75000"/>
                </a:schemeClr>
              </a:solidFill>
            </a:endParaRPr>
          </a:p>
          <a:p>
            <a:pPr marL="914400" lvl="0" indent="-342900">
              <a:buFont typeface="Wingdings" panose="05000000000000000000" pitchFamily="2" charset="2"/>
              <a:buChar char="Ø"/>
            </a:pPr>
            <a:r>
              <a:rPr lang="en-GB" sz="2000" i="1" dirty="0">
                <a:solidFill>
                  <a:schemeClr val="accent5">
                    <a:lumMod val="75000"/>
                  </a:schemeClr>
                </a:solidFill>
              </a:rPr>
              <a:t>Ad hoc </a:t>
            </a:r>
            <a:r>
              <a:rPr lang="en-GB" sz="2000" b="1" i="1" dirty="0">
                <a:solidFill>
                  <a:schemeClr val="accent5">
                    <a:lumMod val="75000"/>
                  </a:schemeClr>
                </a:solidFill>
              </a:rPr>
              <a:t>troubleshooting service </a:t>
            </a:r>
            <a:r>
              <a:rPr lang="en-GB" sz="2000" i="1" dirty="0">
                <a:solidFill>
                  <a:schemeClr val="accent5">
                    <a:lumMod val="75000"/>
                  </a:schemeClr>
                </a:solidFill>
              </a:rPr>
              <a:t>as basis for engagement</a:t>
            </a:r>
            <a:endParaRPr lang="en-ZA" sz="2000" dirty="0">
              <a:solidFill>
                <a:schemeClr val="accent5">
                  <a:lumMod val="75000"/>
                </a:schemeClr>
              </a:solidFill>
            </a:endParaRPr>
          </a:p>
          <a:p>
            <a:pPr marL="914400" lvl="0" indent="-342900">
              <a:lnSpc>
                <a:spcPct val="100000"/>
              </a:lnSpc>
              <a:buFont typeface="Wingdings" panose="05000000000000000000" pitchFamily="2" charset="2"/>
              <a:buChar char="Ø"/>
            </a:pPr>
            <a:r>
              <a:rPr lang="en-GB" sz="2000" b="1" i="1" dirty="0">
                <a:solidFill>
                  <a:schemeClr val="accent5">
                    <a:lumMod val="75000"/>
                  </a:schemeClr>
                </a:solidFill>
              </a:rPr>
              <a:t>Strong advocacy </a:t>
            </a:r>
            <a:r>
              <a:rPr lang="en-GB" sz="2000" i="1" dirty="0">
                <a:solidFill>
                  <a:schemeClr val="accent5">
                    <a:lumMod val="75000"/>
                  </a:schemeClr>
                </a:solidFill>
              </a:rPr>
              <a:t>amongst stakeholders regarding collaboration BUT </a:t>
            </a:r>
            <a:r>
              <a:rPr lang="en-GB" sz="2000" b="1" i="1" dirty="0">
                <a:solidFill>
                  <a:schemeClr val="accent5">
                    <a:lumMod val="75000"/>
                  </a:schemeClr>
                </a:solidFill>
              </a:rPr>
              <a:t>no substantive action </a:t>
            </a:r>
            <a:r>
              <a:rPr lang="en-GB" sz="2000" i="1" dirty="0">
                <a:solidFill>
                  <a:schemeClr val="accent5">
                    <a:lumMod val="75000"/>
                  </a:schemeClr>
                </a:solidFill>
              </a:rPr>
              <a:t>accompanies engagement </a:t>
            </a:r>
          </a:p>
          <a:p>
            <a:pPr marL="914400" lvl="0" indent="-342900">
              <a:buFont typeface="Wingdings" panose="05000000000000000000" pitchFamily="2" charset="2"/>
              <a:buChar char="Ø"/>
            </a:pPr>
            <a:r>
              <a:rPr lang="en-GB" sz="2000" i="1" dirty="0">
                <a:solidFill>
                  <a:schemeClr val="accent5">
                    <a:lumMod val="75000"/>
                  </a:schemeClr>
                </a:solidFill>
              </a:rPr>
              <a:t>Partnerships develop and are sustained on basis of </a:t>
            </a:r>
            <a:r>
              <a:rPr lang="en-GB" sz="2000" b="1" i="1" dirty="0">
                <a:solidFill>
                  <a:schemeClr val="accent5">
                    <a:lumMod val="75000"/>
                  </a:schemeClr>
                </a:solidFill>
              </a:rPr>
              <a:t>trust relationships </a:t>
            </a:r>
            <a:r>
              <a:rPr lang="en-GB" sz="2000" i="1" dirty="0">
                <a:solidFill>
                  <a:schemeClr val="accent5">
                    <a:lumMod val="75000"/>
                  </a:schemeClr>
                </a:solidFill>
              </a:rPr>
              <a:t>between key individuals</a:t>
            </a:r>
            <a:endParaRPr lang="en-US" sz="2000" dirty="0">
              <a:solidFill>
                <a:schemeClr val="bg2">
                  <a:lumMod val="25000"/>
                </a:schemeClr>
              </a:solidFill>
            </a:endParaRPr>
          </a:p>
          <a:p>
            <a:pPr marL="0" indent="0">
              <a:buNone/>
            </a:pPr>
            <a:endParaRPr lang="en-US" sz="2000" dirty="0">
              <a:solidFill>
                <a:schemeClr val="bg2">
                  <a:lumMod val="25000"/>
                </a:schemeClr>
              </a:solidFill>
            </a:endParaRPr>
          </a:p>
        </p:txBody>
      </p:sp>
    </p:spTree>
    <p:extLst>
      <p:ext uri="{BB962C8B-B14F-4D97-AF65-F5344CB8AC3E}">
        <p14:creationId xmlns:p14="http://schemas.microsoft.com/office/powerpoint/2010/main" val="633608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3600" dirty="0">
                <a:solidFill>
                  <a:schemeClr val="accent2"/>
                </a:solidFill>
                <a:latin typeface="Arial" panose="020B0604020202020204" pitchFamily="34" charset="0"/>
                <a:cs typeface="Arial" panose="020B0604020202020204" pitchFamily="34" charset="0"/>
              </a:rPr>
              <a:t>OVERALL Findings</a:t>
            </a:r>
            <a:endParaRPr lang="en-ZA" sz="3600" dirty="0"/>
          </a:p>
        </p:txBody>
      </p:sp>
      <p:sp>
        <p:nvSpPr>
          <p:cNvPr id="5" name="Content Placeholder 4"/>
          <p:cNvSpPr>
            <a:spLocks noGrp="1"/>
          </p:cNvSpPr>
          <p:nvPr>
            <p:ph idx="1"/>
          </p:nvPr>
        </p:nvSpPr>
        <p:spPr>
          <a:xfrm>
            <a:off x="838200" y="1409700"/>
            <a:ext cx="10515600" cy="4767263"/>
          </a:xfrm>
        </p:spPr>
        <p:txBody>
          <a:bodyPr>
            <a:normAutofit fontScale="85000" lnSpcReduction="10000"/>
          </a:bodyPr>
          <a:lstStyle/>
          <a:p>
            <a:pPr marL="0" indent="0">
              <a:spcAft>
                <a:spcPts val="800"/>
              </a:spcAft>
              <a:buNone/>
            </a:pPr>
            <a:r>
              <a:rPr lang="en-ZA" b="1" dirty="0">
                <a:solidFill>
                  <a:schemeClr val="tx1">
                    <a:lumMod val="75000"/>
                    <a:lumOff val="25000"/>
                  </a:schemeClr>
                </a:solidFill>
              </a:rPr>
              <a:t>I.  (Graduate) engineers and technicians in the plastics industry</a:t>
            </a:r>
            <a:r>
              <a:rPr lang="en-ZA" sz="2600" b="1" dirty="0">
                <a:solidFill>
                  <a:schemeClr val="tx1">
                    <a:lumMod val="75000"/>
                    <a:lumOff val="25000"/>
                  </a:schemeClr>
                </a:solidFill>
              </a:rPr>
              <a:t> </a:t>
            </a:r>
          </a:p>
          <a:p>
            <a:pPr marL="400050" indent="-400050">
              <a:buFont typeface="Wingdings" panose="05000000000000000000" pitchFamily="2" charset="2"/>
              <a:buChar char="q"/>
            </a:pPr>
            <a:r>
              <a:rPr lang="en-ZA" sz="2600" b="1" i="1" u="sng" dirty="0">
                <a:solidFill>
                  <a:schemeClr val="accent2"/>
                </a:solidFill>
              </a:rPr>
              <a:t>OVERALL Finding 1</a:t>
            </a:r>
            <a:r>
              <a:rPr lang="en-ZA" sz="2600" b="1" i="1" dirty="0">
                <a:solidFill>
                  <a:schemeClr val="accent2"/>
                </a:solidFill>
              </a:rPr>
              <a:t>: Uptake of graduate engineers and polymer scientists in Industry</a:t>
            </a:r>
          </a:p>
          <a:p>
            <a:pPr marL="400050" indent="0">
              <a:lnSpc>
                <a:spcPct val="100000"/>
              </a:lnSpc>
              <a:buNone/>
            </a:pPr>
            <a:r>
              <a:rPr lang="en-ZA" sz="2400" b="1" i="1" dirty="0">
                <a:solidFill>
                  <a:schemeClr val="accent5">
                    <a:lumMod val="75000"/>
                  </a:schemeClr>
                </a:solidFill>
              </a:rPr>
              <a:t>Graduate engineers and post-graduate polymer/materials scientists </a:t>
            </a:r>
            <a:r>
              <a:rPr lang="en-ZA" sz="2400" i="1" dirty="0">
                <a:solidFill>
                  <a:schemeClr val="accent5">
                    <a:lumMod val="75000"/>
                  </a:schemeClr>
                </a:solidFill>
              </a:rPr>
              <a:t>are by-and-large </a:t>
            </a:r>
            <a:r>
              <a:rPr lang="en-ZA" sz="2400" b="1" i="1" dirty="0">
                <a:solidFill>
                  <a:schemeClr val="accent5">
                    <a:lumMod val="75000"/>
                  </a:schemeClr>
                </a:solidFill>
              </a:rPr>
              <a:t>not perceived by industry to be essential for plant function and performance</a:t>
            </a:r>
            <a:r>
              <a:rPr lang="en-ZA" sz="2400" i="1" dirty="0">
                <a:solidFill>
                  <a:schemeClr val="accent5">
                    <a:lumMod val="75000"/>
                  </a:schemeClr>
                </a:solidFill>
              </a:rPr>
              <a:t>. But there is an appreciation of the analytical capabilities of engineers and an awareness of the engineer-technician differentiation with respect to job functions and where they can add value.</a:t>
            </a:r>
            <a:endParaRPr lang="en-ZA" sz="2400" dirty="0">
              <a:solidFill>
                <a:schemeClr val="accent5">
                  <a:lumMod val="75000"/>
                </a:schemeClr>
              </a:solidFill>
            </a:endParaRPr>
          </a:p>
          <a:p>
            <a:pPr marL="400050" indent="-400050">
              <a:spcBef>
                <a:spcPts val="1200"/>
              </a:spcBef>
              <a:buFont typeface="Wingdings" panose="05000000000000000000" pitchFamily="2" charset="2"/>
              <a:buChar char="q"/>
            </a:pPr>
            <a:r>
              <a:rPr lang="en-ZA" sz="2600" b="1" i="1" u="sng" dirty="0">
                <a:solidFill>
                  <a:schemeClr val="accent2"/>
                </a:solidFill>
              </a:rPr>
              <a:t>OVERALL Finding 2</a:t>
            </a:r>
            <a:r>
              <a:rPr lang="en-ZA" sz="2600" b="1" i="1" dirty="0">
                <a:solidFill>
                  <a:schemeClr val="accent2"/>
                </a:solidFill>
              </a:rPr>
              <a:t>: Areas of knowledge &amp; competence shortcomings of graduates</a:t>
            </a:r>
          </a:p>
          <a:p>
            <a:pPr marL="400050" indent="0">
              <a:lnSpc>
                <a:spcPct val="100000"/>
              </a:lnSpc>
              <a:buNone/>
            </a:pPr>
            <a:r>
              <a:rPr lang="en-ZA" sz="2400" i="1" dirty="0">
                <a:solidFill>
                  <a:schemeClr val="accent5">
                    <a:lumMod val="75000"/>
                  </a:schemeClr>
                </a:solidFill>
              </a:rPr>
              <a:t>Apart from sub sector-specific shortcomings with regard to </a:t>
            </a:r>
            <a:r>
              <a:rPr lang="en-ZA" sz="2400" b="1" i="1" dirty="0">
                <a:solidFill>
                  <a:schemeClr val="accent5">
                    <a:lumMod val="75000"/>
                  </a:schemeClr>
                </a:solidFill>
              </a:rPr>
              <a:t>practical knowledge and expertise </a:t>
            </a:r>
            <a:r>
              <a:rPr lang="en-ZA" sz="2400" i="1" dirty="0">
                <a:solidFill>
                  <a:schemeClr val="accent5">
                    <a:lumMod val="75000"/>
                  </a:schemeClr>
                </a:solidFill>
              </a:rPr>
              <a:t>(on-course practical exposure to current industry machinery), areas of knowledge and skill/competence and attribute shortfall  among job entry-level graduate engineers (and polymer scientists) are </a:t>
            </a:r>
            <a:r>
              <a:rPr lang="en-ZA" sz="2400" b="1" i="1" dirty="0">
                <a:solidFill>
                  <a:schemeClr val="accent5">
                    <a:lumMod val="75000"/>
                  </a:schemeClr>
                </a:solidFill>
              </a:rPr>
              <a:t>high level analysis and advanced problem solving; contextual process/project management, and interpersonal and communication skills</a:t>
            </a:r>
            <a:r>
              <a:rPr lang="en-ZA" sz="2400" i="1" dirty="0">
                <a:solidFill>
                  <a:schemeClr val="accent5">
                    <a:lumMod val="75000"/>
                  </a:schemeClr>
                </a:solidFill>
              </a:rPr>
              <a:t>, which undermine teamwork capability. Interestingly, shortcomings with regard to disciplinary knowledge were not highlighted</a:t>
            </a:r>
            <a:r>
              <a:rPr lang="en-ZA" sz="2200" i="1" dirty="0">
                <a:solidFill>
                  <a:schemeClr val="accent5">
                    <a:lumMod val="75000"/>
                  </a:schemeClr>
                </a:solidFill>
              </a:rPr>
              <a:t>. </a:t>
            </a:r>
            <a:endParaRPr lang="en-US" sz="2200" dirty="0">
              <a:solidFill>
                <a:schemeClr val="accent5">
                  <a:lumMod val="75000"/>
                </a:schemeClr>
              </a:solidFill>
            </a:endParaRPr>
          </a:p>
        </p:txBody>
      </p:sp>
    </p:spTree>
    <p:extLst>
      <p:ext uri="{BB962C8B-B14F-4D97-AF65-F5344CB8AC3E}">
        <p14:creationId xmlns:p14="http://schemas.microsoft.com/office/powerpoint/2010/main" val="850181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3400" dirty="0">
                <a:solidFill>
                  <a:schemeClr val="accent2"/>
                </a:solidFill>
                <a:latin typeface="Arial" panose="020B0604020202020204" pitchFamily="34" charset="0"/>
                <a:cs typeface="Arial" panose="020B0604020202020204" pitchFamily="34" charset="0"/>
              </a:rPr>
              <a:t>OVERALL Findings </a:t>
            </a:r>
            <a:r>
              <a:rPr lang="en-US" sz="3400" i="1" dirty="0">
                <a:solidFill>
                  <a:schemeClr val="accent2"/>
                </a:solidFill>
                <a:latin typeface="Arial" panose="020B0604020202020204" pitchFamily="34" charset="0"/>
                <a:cs typeface="Arial" panose="020B0604020202020204" pitchFamily="34" charset="0"/>
              </a:rPr>
              <a:t>(– </a:t>
            </a:r>
            <a:r>
              <a:rPr lang="en-US" sz="3400" i="1" dirty="0" err="1">
                <a:solidFill>
                  <a:schemeClr val="accent2"/>
                </a:solidFill>
                <a:latin typeface="Arial" panose="020B0604020202020204" pitchFamily="34" charset="0"/>
                <a:cs typeface="Arial" panose="020B0604020202020204" pitchFamily="34" charset="0"/>
              </a:rPr>
              <a:t>cntd</a:t>
            </a:r>
            <a:r>
              <a:rPr lang="en-US" sz="3400" i="1" dirty="0">
                <a:solidFill>
                  <a:schemeClr val="accent2"/>
                </a:solidFill>
                <a:latin typeface="Arial" panose="020B0604020202020204" pitchFamily="34" charset="0"/>
                <a:cs typeface="Arial" panose="020B0604020202020204" pitchFamily="34" charset="0"/>
              </a:rPr>
              <a:t>.)</a:t>
            </a:r>
            <a:endParaRPr lang="en-ZA" sz="3400" dirty="0"/>
          </a:p>
        </p:txBody>
      </p:sp>
      <p:sp>
        <p:nvSpPr>
          <p:cNvPr id="5" name="Content Placeholder 4"/>
          <p:cNvSpPr>
            <a:spLocks noGrp="1"/>
          </p:cNvSpPr>
          <p:nvPr>
            <p:ph idx="1"/>
          </p:nvPr>
        </p:nvSpPr>
        <p:spPr>
          <a:xfrm>
            <a:off x="838200" y="1323703"/>
            <a:ext cx="10515600" cy="4991372"/>
          </a:xfrm>
        </p:spPr>
        <p:txBody>
          <a:bodyPr anchor="t">
            <a:normAutofit fontScale="32500" lnSpcReduction="20000"/>
          </a:bodyPr>
          <a:lstStyle/>
          <a:p>
            <a:pPr marL="400050" indent="-400050">
              <a:spcAft>
                <a:spcPts val="1000"/>
              </a:spcAft>
              <a:buFont typeface="+mj-lt"/>
              <a:buAutoNum type="romanUcPeriod" startAt="2"/>
            </a:pPr>
            <a:r>
              <a:rPr lang="en-ZA" sz="7400" b="1" dirty="0">
                <a:solidFill>
                  <a:schemeClr val="tx1">
                    <a:lumMod val="65000"/>
                    <a:lumOff val="35000"/>
                  </a:schemeClr>
                </a:solidFill>
              </a:rPr>
              <a:t>HE-level education and </a:t>
            </a:r>
            <a:r>
              <a:rPr lang="en-ZA" sz="8000" b="1" dirty="0">
                <a:solidFill>
                  <a:schemeClr val="tx1">
                    <a:lumMod val="65000"/>
                    <a:lumOff val="35000"/>
                  </a:schemeClr>
                </a:solidFill>
              </a:rPr>
              <a:t>training</a:t>
            </a:r>
            <a:r>
              <a:rPr lang="en-ZA" sz="7400" b="1" dirty="0">
                <a:solidFill>
                  <a:schemeClr val="tx1">
                    <a:lumMod val="65000"/>
                    <a:lumOff val="35000"/>
                  </a:schemeClr>
                </a:solidFill>
              </a:rPr>
              <a:t> provision &amp; research support</a:t>
            </a:r>
            <a:endParaRPr lang="en-US" sz="7400" dirty="0">
              <a:solidFill>
                <a:schemeClr val="tx1">
                  <a:lumMod val="65000"/>
                  <a:lumOff val="35000"/>
                </a:schemeClr>
              </a:solidFill>
            </a:endParaRPr>
          </a:p>
          <a:p>
            <a:pPr marL="342900" indent="-342900">
              <a:lnSpc>
                <a:spcPct val="110000"/>
              </a:lnSpc>
              <a:spcBef>
                <a:spcPts val="0"/>
              </a:spcBef>
              <a:spcAft>
                <a:spcPts val="800"/>
              </a:spcAft>
              <a:buFont typeface="Wingdings" panose="05000000000000000000" pitchFamily="2" charset="2"/>
              <a:buChar char="q"/>
            </a:pPr>
            <a:r>
              <a:rPr lang="en-US" sz="6800" b="1" i="1" u="sng" dirty="0">
                <a:solidFill>
                  <a:schemeClr val="accent2"/>
                </a:solidFill>
              </a:rPr>
              <a:t>Overall Finding 3</a:t>
            </a:r>
            <a:r>
              <a:rPr lang="en-US" sz="6800" b="1" i="1" dirty="0">
                <a:solidFill>
                  <a:schemeClr val="accent2"/>
                </a:solidFill>
              </a:rPr>
              <a:t>: Current s</a:t>
            </a:r>
            <a:r>
              <a:rPr lang="en-ZA" sz="6800" b="1" i="1" dirty="0">
                <a:solidFill>
                  <a:schemeClr val="accent2"/>
                </a:solidFill>
              </a:rPr>
              <a:t>cope and relevance of current qualifications</a:t>
            </a:r>
          </a:p>
          <a:p>
            <a:pPr marL="342900" indent="0">
              <a:lnSpc>
                <a:spcPct val="100000"/>
              </a:lnSpc>
              <a:spcBef>
                <a:spcPts val="0"/>
              </a:spcBef>
              <a:spcAft>
                <a:spcPts val="600"/>
              </a:spcAft>
              <a:buNone/>
            </a:pPr>
            <a:r>
              <a:rPr lang="en-ZA" sz="6200" i="1" dirty="0">
                <a:solidFill>
                  <a:schemeClr val="accent5">
                    <a:lumMod val="75000"/>
                  </a:schemeClr>
                </a:solidFill>
              </a:rPr>
              <a:t>With the exception of Stellenbosch University, </a:t>
            </a:r>
            <a:r>
              <a:rPr lang="en-ZA" sz="6200" b="1" i="1" dirty="0">
                <a:solidFill>
                  <a:schemeClr val="accent5">
                    <a:lumMod val="75000"/>
                  </a:schemeClr>
                </a:solidFill>
              </a:rPr>
              <a:t>undergraduate</a:t>
            </a:r>
            <a:r>
              <a:rPr lang="en-ZA" sz="6200" i="1" dirty="0">
                <a:solidFill>
                  <a:schemeClr val="accent5">
                    <a:lumMod val="75000"/>
                  </a:schemeClr>
                </a:solidFill>
              </a:rPr>
              <a:t> </a:t>
            </a:r>
            <a:r>
              <a:rPr lang="en-ZA" sz="6200" b="1" i="1" dirty="0">
                <a:solidFill>
                  <a:schemeClr val="accent5">
                    <a:lumMod val="75000"/>
                  </a:schemeClr>
                </a:solidFill>
              </a:rPr>
              <a:t>qualifications/ programmes are limited to a BEng or </a:t>
            </a:r>
            <a:r>
              <a:rPr lang="en-ZA" sz="6200" b="1" i="1" dirty="0" err="1">
                <a:solidFill>
                  <a:schemeClr val="accent5">
                    <a:lumMod val="75000"/>
                  </a:schemeClr>
                </a:solidFill>
              </a:rPr>
              <a:t>BScEng</a:t>
            </a:r>
            <a:r>
              <a:rPr lang="en-ZA" sz="6200" b="1" i="1" dirty="0">
                <a:solidFill>
                  <a:schemeClr val="accent5">
                    <a:lumMod val="75000"/>
                  </a:schemeClr>
                </a:solidFill>
              </a:rPr>
              <a:t> degree in chemical engineering</a:t>
            </a:r>
            <a:r>
              <a:rPr lang="en-ZA" sz="6200" i="1" dirty="0">
                <a:solidFill>
                  <a:schemeClr val="accent5">
                    <a:lumMod val="75000"/>
                  </a:schemeClr>
                </a:solidFill>
              </a:rPr>
              <a:t> as the generic entry level programmes but they do not have any significant level of exposure to plastics materials science and processing. </a:t>
            </a:r>
          </a:p>
          <a:p>
            <a:pPr marL="342900" indent="0">
              <a:lnSpc>
                <a:spcPct val="100000"/>
              </a:lnSpc>
              <a:spcBef>
                <a:spcPts val="600"/>
              </a:spcBef>
              <a:buNone/>
            </a:pPr>
            <a:r>
              <a:rPr lang="en-ZA" sz="6200" b="1" i="1" dirty="0">
                <a:solidFill>
                  <a:schemeClr val="accent5">
                    <a:lumMod val="75000"/>
                  </a:schemeClr>
                </a:solidFill>
              </a:rPr>
              <a:t>Specialisation</a:t>
            </a:r>
            <a:r>
              <a:rPr lang="en-ZA" sz="6200" i="1" dirty="0">
                <a:solidFill>
                  <a:schemeClr val="accent5">
                    <a:lumMod val="75000"/>
                  </a:schemeClr>
                </a:solidFill>
              </a:rPr>
              <a:t> in polymers/materials science and materials engineering only happens at </a:t>
            </a:r>
            <a:r>
              <a:rPr lang="en-ZA" sz="6200" b="1" i="1" dirty="0">
                <a:solidFill>
                  <a:schemeClr val="accent5">
                    <a:lumMod val="75000"/>
                  </a:schemeClr>
                </a:solidFill>
              </a:rPr>
              <a:t>post-graduate level </a:t>
            </a:r>
            <a:r>
              <a:rPr lang="en-ZA" sz="6200" i="1" dirty="0">
                <a:solidFill>
                  <a:schemeClr val="accent5">
                    <a:lumMod val="75000"/>
                  </a:schemeClr>
                </a:solidFill>
              </a:rPr>
              <a:t>(studies and research projects). However, a mechanical engineering dimension (conversion process-focus) is not addressed. </a:t>
            </a:r>
            <a:endParaRPr lang="en-US" sz="6200" i="1" dirty="0">
              <a:solidFill>
                <a:schemeClr val="accent5">
                  <a:lumMod val="75000"/>
                </a:schemeClr>
              </a:solidFill>
            </a:endParaRPr>
          </a:p>
          <a:p>
            <a:pPr marL="342900" indent="-342900">
              <a:lnSpc>
                <a:spcPct val="100000"/>
              </a:lnSpc>
              <a:spcBef>
                <a:spcPts val="1200"/>
              </a:spcBef>
              <a:buFont typeface="Wingdings" panose="05000000000000000000" pitchFamily="2" charset="2"/>
              <a:buChar char="q"/>
            </a:pPr>
            <a:r>
              <a:rPr lang="en-US" sz="6800" b="1" i="1" u="sng" dirty="0">
                <a:solidFill>
                  <a:schemeClr val="accent2"/>
                </a:solidFill>
              </a:rPr>
              <a:t>Overall Finding 4</a:t>
            </a:r>
            <a:r>
              <a:rPr lang="en-US" sz="6800" b="1" i="1" dirty="0">
                <a:solidFill>
                  <a:schemeClr val="accent2"/>
                </a:solidFill>
              </a:rPr>
              <a:t>: </a:t>
            </a:r>
            <a:r>
              <a:rPr lang="en-ZA" sz="6800" b="1" i="1" dirty="0">
                <a:solidFill>
                  <a:schemeClr val="accent2"/>
                </a:solidFill>
              </a:rPr>
              <a:t>An ‘ideal’ plastics industry (conversion) engineering qualification </a:t>
            </a:r>
          </a:p>
          <a:p>
            <a:pPr marL="342900" indent="0">
              <a:lnSpc>
                <a:spcPct val="100000"/>
              </a:lnSpc>
              <a:buNone/>
            </a:pPr>
            <a:r>
              <a:rPr lang="en-ZA" sz="6200" b="1" i="1" dirty="0">
                <a:solidFill>
                  <a:schemeClr val="accent5">
                    <a:lumMod val="75000"/>
                  </a:schemeClr>
                </a:solidFill>
              </a:rPr>
              <a:t>Industry respondents: </a:t>
            </a:r>
            <a:r>
              <a:rPr lang="en-ZA" sz="6200" i="1" dirty="0">
                <a:solidFill>
                  <a:schemeClr val="accent5">
                    <a:lumMod val="75000"/>
                  </a:schemeClr>
                </a:solidFill>
              </a:rPr>
              <a:t>A combination of polymer science and mechanical engineering disciplinary knowledge fields together with grounding in conversion sub sector-specific process knowledge . </a:t>
            </a:r>
          </a:p>
          <a:p>
            <a:pPr marL="342900" indent="0">
              <a:lnSpc>
                <a:spcPct val="100000"/>
              </a:lnSpc>
              <a:buNone/>
            </a:pPr>
            <a:r>
              <a:rPr lang="en-ZA" sz="6200" b="1" i="1" dirty="0">
                <a:solidFill>
                  <a:schemeClr val="accent5">
                    <a:lumMod val="75000"/>
                  </a:schemeClr>
                </a:solidFill>
              </a:rPr>
              <a:t>HE respondents: A</a:t>
            </a:r>
            <a:r>
              <a:rPr lang="en-ZA" sz="6200" i="1" dirty="0">
                <a:solidFill>
                  <a:schemeClr val="accent5">
                    <a:lumMod val="75000"/>
                  </a:schemeClr>
                </a:solidFill>
              </a:rPr>
              <a:t> qualification comprising a polymer/ materials science–process (chemical) engineering disciplinary blend focused on providing students with a solid grounding in knowledge of ‘plastics-specific’ science and processing.</a:t>
            </a:r>
            <a:endParaRPr lang="en-US" sz="6200" dirty="0">
              <a:solidFill>
                <a:schemeClr val="bg2">
                  <a:lumMod val="25000"/>
                </a:schemeClr>
              </a:solidFill>
            </a:endParaRPr>
          </a:p>
        </p:txBody>
      </p:sp>
    </p:spTree>
    <p:extLst>
      <p:ext uri="{BB962C8B-B14F-4D97-AF65-F5344CB8AC3E}">
        <p14:creationId xmlns:p14="http://schemas.microsoft.com/office/powerpoint/2010/main" val="876959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3600" dirty="0">
                <a:solidFill>
                  <a:schemeClr val="accent2"/>
                </a:solidFill>
                <a:latin typeface="Arial" panose="020B0604020202020204" pitchFamily="34" charset="0"/>
                <a:cs typeface="Arial" panose="020B0604020202020204" pitchFamily="34" charset="0"/>
              </a:rPr>
              <a:t>OVERALL Findings </a:t>
            </a:r>
            <a:r>
              <a:rPr lang="en-US" sz="3600" i="1" dirty="0">
                <a:solidFill>
                  <a:schemeClr val="accent2"/>
                </a:solidFill>
                <a:latin typeface="Arial" panose="020B0604020202020204" pitchFamily="34" charset="0"/>
                <a:cs typeface="Arial" panose="020B0604020202020204" pitchFamily="34" charset="0"/>
              </a:rPr>
              <a:t>(–</a:t>
            </a:r>
            <a:r>
              <a:rPr lang="en-US" sz="3600" i="1" dirty="0" err="1">
                <a:solidFill>
                  <a:schemeClr val="accent2"/>
                </a:solidFill>
                <a:latin typeface="Arial" panose="020B0604020202020204" pitchFamily="34" charset="0"/>
                <a:cs typeface="Arial" panose="020B0604020202020204" pitchFamily="34" charset="0"/>
              </a:rPr>
              <a:t>cntd</a:t>
            </a:r>
            <a:r>
              <a:rPr lang="en-US" sz="3600" i="1" dirty="0">
                <a:solidFill>
                  <a:schemeClr val="accent2"/>
                </a:solidFill>
                <a:latin typeface="Arial" panose="020B0604020202020204" pitchFamily="34" charset="0"/>
                <a:cs typeface="Arial" panose="020B0604020202020204" pitchFamily="34" charset="0"/>
              </a:rPr>
              <a:t>.)</a:t>
            </a:r>
            <a:endParaRPr lang="en-ZA" sz="3600" dirty="0"/>
          </a:p>
        </p:txBody>
      </p:sp>
      <p:sp>
        <p:nvSpPr>
          <p:cNvPr id="5" name="Content Placeholder 4"/>
          <p:cNvSpPr>
            <a:spLocks noGrp="1"/>
          </p:cNvSpPr>
          <p:nvPr>
            <p:ph idx="1"/>
          </p:nvPr>
        </p:nvSpPr>
        <p:spPr>
          <a:xfrm>
            <a:off x="838200" y="1323703"/>
            <a:ext cx="10515600" cy="4853260"/>
          </a:xfrm>
        </p:spPr>
        <p:txBody>
          <a:bodyPr>
            <a:normAutofit/>
          </a:bodyPr>
          <a:lstStyle/>
          <a:p>
            <a:pPr marL="342900" indent="-342900">
              <a:buFont typeface="Wingdings" panose="05000000000000000000" pitchFamily="2" charset="2"/>
              <a:buChar char="q"/>
            </a:pPr>
            <a:r>
              <a:rPr lang="en-ZA" sz="2200" b="1" i="1" u="sng" dirty="0">
                <a:solidFill>
                  <a:schemeClr val="accent2"/>
                </a:solidFill>
              </a:rPr>
              <a:t>Overall Finding 5</a:t>
            </a:r>
            <a:r>
              <a:rPr lang="en-ZA" sz="2200" b="1" i="1" dirty="0">
                <a:solidFill>
                  <a:schemeClr val="accent2"/>
                </a:solidFill>
              </a:rPr>
              <a:t>: Funding shortfall as critical cross-cutting theme impacting on education and training provision, uptake and research output</a:t>
            </a:r>
            <a:endParaRPr lang="en-ZA" sz="2200" dirty="0">
              <a:solidFill>
                <a:schemeClr val="accent2"/>
              </a:solidFill>
            </a:endParaRPr>
          </a:p>
          <a:p>
            <a:pPr marL="342900" indent="0">
              <a:buNone/>
            </a:pPr>
            <a:r>
              <a:rPr lang="en-ZA" sz="2000" i="1" dirty="0">
                <a:solidFill>
                  <a:schemeClr val="accent5">
                    <a:lumMod val="75000"/>
                  </a:schemeClr>
                </a:solidFill>
              </a:rPr>
              <a:t>Increasing ‘critical’ shortfalls in funding for universities in recent years severely inhibit the capacity of academic departments and research institutes to deliver on all aspects of provision. Such a </a:t>
            </a:r>
            <a:r>
              <a:rPr lang="en-ZA" sz="2000" b="1" i="1" dirty="0">
                <a:solidFill>
                  <a:schemeClr val="accent5">
                    <a:lumMod val="75000"/>
                  </a:schemeClr>
                </a:solidFill>
              </a:rPr>
              <a:t>drying up of funding </a:t>
            </a:r>
            <a:r>
              <a:rPr lang="en-ZA" sz="2000" i="1" dirty="0">
                <a:solidFill>
                  <a:schemeClr val="accent5">
                    <a:lumMod val="75000"/>
                  </a:schemeClr>
                </a:solidFill>
              </a:rPr>
              <a:t>is widely bemoaned and in particular regard to:</a:t>
            </a:r>
            <a:endParaRPr lang="en-ZA" sz="2000" dirty="0">
              <a:solidFill>
                <a:schemeClr val="accent5">
                  <a:lumMod val="75000"/>
                </a:schemeClr>
              </a:solidFill>
            </a:endParaRPr>
          </a:p>
          <a:p>
            <a:pPr marL="800100">
              <a:spcBef>
                <a:spcPts val="600"/>
              </a:spcBef>
            </a:pPr>
            <a:r>
              <a:rPr lang="en-ZA" sz="2000" i="1" u="sng" dirty="0">
                <a:solidFill>
                  <a:schemeClr val="accent5">
                    <a:lumMod val="75000"/>
                  </a:schemeClr>
                </a:solidFill>
              </a:rPr>
              <a:t>bursary funding </a:t>
            </a:r>
            <a:r>
              <a:rPr lang="en-ZA" sz="2000" i="1" dirty="0">
                <a:solidFill>
                  <a:schemeClr val="accent5">
                    <a:lumMod val="75000"/>
                  </a:schemeClr>
                </a:solidFill>
              </a:rPr>
              <a:t>for both undergraduate and post-graduate students has become increasingly difficult in recent years – that is, not just for covering tuition fees but also living and travel expenses</a:t>
            </a:r>
          </a:p>
          <a:p>
            <a:pPr marL="800100">
              <a:spcBef>
                <a:spcPts val="600"/>
              </a:spcBef>
            </a:pPr>
            <a:r>
              <a:rPr lang="en-ZA" sz="2000" i="1" u="sng" dirty="0">
                <a:solidFill>
                  <a:schemeClr val="accent5">
                    <a:lumMod val="75000"/>
                  </a:schemeClr>
                </a:solidFill>
              </a:rPr>
              <a:t>Research funding </a:t>
            </a:r>
            <a:r>
              <a:rPr lang="en-ZA" sz="2000" i="1" dirty="0">
                <a:solidFill>
                  <a:schemeClr val="accent5">
                    <a:lumMod val="75000"/>
                  </a:schemeClr>
                </a:solidFill>
              </a:rPr>
              <a:t>in respect of post-graduate student enrolment and research projects (no institutional funding for research, including staff and equipment)</a:t>
            </a:r>
          </a:p>
          <a:p>
            <a:pPr marL="800100">
              <a:spcBef>
                <a:spcPts val="600"/>
              </a:spcBef>
            </a:pPr>
            <a:r>
              <a:rPr lang="en-ZA" sz="2000" i="1" dirty="0">
                <a:solidFill>
                  <a:schemeClr val="accent5">
                    <a:lumMod val="75000"/>
                  </a:schemeClr>
                </a:solidFill>
              </a:rPr>
              <a:t>Funding for </a:t>
            </a:r>
            <a:r>
              <a:rPr lang="en-ZA" sz="2000" i="1" u="sng" dirty="0">
                <a:solidFill>
                  <a:schemeClr val="accent5">
                    <a:lumMod val="75000"/>
                  </a:schemeClr>
                </a:solidFill>
              </a:rPr>
              <a:t>internships</a:t>
            </a:r>
            <a:r>
              <a:rPr lang="en-ZA" sz="2000" i="1" dirty="0">
                <a:solidFill>
                  <a:schemeClr val="accent5">
                    <a:lumMod val="75000"/>
                  </a:schemeClr>
                </a:solidFill>
              </a:rPr>
              <a:t> for graduates</a:t>
            </a:r>
          </a:p>
          <a:p>
            <a:pPr marL="800100">
              <a:spcBef>
                <a:spcPts val="600"/>
              </a:spcBef>
            </a:pPr>
            <a:r>
              <a:rPr lang="en-ZA" sz="2000" i="1" dirty="0">
                <a:solidFill>
                  <a:schemeClr val="accent5">
                    <a:lumMod val="75000"/>
                  </a:schemeClr>
                </a:solidFill>
              </a:rPr>
              <a:t>Industry demand/ support for </a:t>
            </a:r>
            <a:r>
              <a:rPr lang="en-ZA" sz="2000" i="1" u="sng" dirty="0">
                <a:solidFill>
                  <a:schemeClr val="accent5">
                    <a:lumMod val="75000"/>
                  </a:schemeClr>
                </a:solidFill>
              </a:rPr>
              <a:t>short course provision </a:t>
            </a:r>
            <a:r>
              <a:rPr lang="en-ZA" sz="2000" i="1" dirty="0">
                <a:solidFill>
                  <a:schemeClr val="accent5">
                    <a:lumMod val="75000"/>
                  </a:schemeClr>
                </a:solidFill>
              </a:rPr>
              <a:t>has declined dramatically in recent years </a:t>
            </a:r>
            <a:endParaRPr lang="en-US" sz="2000" dirty="0">
              <a:solidFill>
                <a:schemeClr val="bg2">
                  <a:lumMod val="25000"/>
                </a:schemeClr>
              </a:solidFill>
            </a:endParaRPr>
          </a:p>
        </p:txBody>
      </p:sp>
    </p:spTree>
    <p:extLst>
      <p:ext uri="{BB962C8B-B14F-4D97-AF65-F5344CB8AC3E}">
        <p14:creationId xmlns:p14="http://schemas.microsoft.com/office/powerpoint/2010/main" val="2507637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3600" dirty="0">
                <a:solidFill>
                  <a:schemeClr val="accent2"/>
                </a:solidFill>
                <a:latin typeface="Arial" panose="020B0604020202020204" pitchFamily="34" charset="0"/>
                <a:cs typeface="Arial" panose="020B0604020202020204" pitchFamily="34" charset="0"/>
              </a:rPr>
              <a:t>OVERALL Findings </a:t>
            </a:r>
            <a:r>
              <a:rPr lang="en-US" sz="3600" i="1" dirty="0">
                <a:solidFill>
                  <a:schemeClr val="accent2"/>
                </a:solidFill>
                <a:latin typeface="Arial" panose="020B0604020202020204" pitchFamily="34" charset="0"/>
                <a:cs typeface="Arial" panose="020B0604020202020204" pitchFamily="34" charset="0"/>
              </a:rPr>
              <a:t>(–</a:t>
            </a:r>
            <a:r>
              <a:rPr lang="en-US" sz="3600" i="1" dirty="0" err="1">
                <a:solidFill>
                  <a:schemeClr val="accent2"/>
                </a:solidFill>
                <a:latin typeface="Arial" panose="020B0604020202020204" pitchFamily="34" charset="0"/>
                <a:cs typeface="Arial" panose="020B0604020202020204" pitchFamily="34" charset="0"/>
              </a:rPr>
              <a:t>cntd</a:t>
            </a:r>
            <a:r>
              <a:rPr lang="en-US" sz="3600" i="1" dirty="0">
                <a:solidFill>
                  <a:schemeClr val="accent2"/>
                </a:solidFill>
                <a:latin typeface="Arial" panose="020B0604020202020204" pitchFamily="34" charset="0"/>
                <a:cs typeface="Arial" panose="020B0604020202020204" pitchFamily="34" charset="0"/>
              </a:rPr>
              <a:t>.)</a:t>
            </a:r>
            <a:endParaRPr lang="en-ZA" sz="3600" dirty="0"/>
          </a:p>
        </p:txBody>
      </p:sp>
      <p:sp>
        <p:nvSpPr>
          <p:cNvPr id="5" name="Content Placeholder 4"/>
          <p:cNvSpPr>
            <a:spLocks noGrp="1"/>
          </p:cNvSpPr>
          <p:nvPr>
            <p:ph idx="1"/>
          </p:nvPr>
        </p:nvSpPr>
        <p:spPr>
          <a:xfrm>
            <a:off x="838200" y="1323703"/>
            <a:ext cx="10515600" cy="4853260"/>
          </a:xfrm>
        </p:spPr>
        <p:txBody>
          <a:bodyPr>
            <a:normAutofit/>
          </a:bodyPr>
          <a:lstStyle/>
          <a:p>
            <a:pPr marL="0" indent="0">
              <a:buNone/>
            </a:pPr>
            <a:r>
              <a:rPr lang="en-ZA" sz="2600" b="1" dirty="0">
                <a:solidFill>
                  <a:schemeClr val="tx1">
                    <a:lumMod val="65000"/>
                    <a:lumOff val="35000"/>
                  </a:schemeClr>
                </a:solidFill>
              </a:rPr>
              <a:t>III.  HE–Industry partnerships and collaboration – shortcomings</a:t>
            </a:r>
          </a:p>
          <a:p>
            <a:pPr marL="342900" indent="-342900">
              <a:buFont typeface="Wingdings" panose="05000000000000000000" pitchFamily="2" charset="2"/>
              <a:buChar char="q"/>
            </a:pPr>
            <a:r>
              <a:rPr lang="en-ZA" sz="2000" b="1" i="1" u="sng" dirty="0">
                <a:solidFill>
                  <a:schemeClr val="accent2"/>
                </a:solidFill>
              </a:rPr>
              <a:t>OVERALL Finding 6</a:t>
            </a:r>
            <a:r>
              <a:rPr lang="en-ZA" sz="2000" b="1" i="1" dirty="0">
                <a:solidFill>
                  <a:schemeClr val="accent2"/>
                </a:solidFill>
              </a:rPr>
              <a:t>:</a:t>
            </a:r>
            <a:endParaRPr lang="en-US" sz="2000" dirty="0">
              <a:solidFill>
                <a:schemeClr val="accent2"/>
              </a:solidFill>
            </a:endParaRPr>
          </a:p>
          <a:p>
            <a:pPr marL="342900" indent="0">
              <a:buNone/>
            </a:pPr>
            <a:r>
              <a:rPr lang="en-ZA" sz="2000" i="1" dirty="0">
                <a:solidFill>
                  <a:schemeClr val="accent5">
                    <a:lumMod val="75000"/>
                  </a:schemeClr>
                </a:solidFill>
              </a:rPr>
              <a:t>In general there is a </a:t>
            </a:r>
            <a:r>
              <a:rPr lang="en-ZA" sz="2000" i="1" u="sng" dirty="0">
                <a:solidFill>
                  <a:schemeClr val="accent5">
                    <a:lumMod val="75000"/>
                  </a:schemeClr>
                </a:solidFill>
              </a:rPr>
              <a:t>‘disconnect’ </a:t>
            </a:r>
            <a:r>
              <a:rPr lang="en-ZA" sz="2000" i="1" dirty="0">
                <a:solidFill>
                  <a:schemeClr val="accent5">
                    <a:lumMod val="75000"/>
                  </a:schemeClr>
                </a:solidFill>
              </a:rPr>
              <a:t>between industry and HE which results in misunderstanding of their respective offerings and collaborative opportunities. Various </a:t>
            </a:r>
            <a:r>
              <a:rPr lang="en-ZA" sz="2000" i="1" u="sng" dirty="0">
                <a:solidFill>
                  <a:schemeClr val="accent5">
                    <a:lumMod val="75000"/>
                  </a:schemeClr>
                </a:solidFill>
              </a:rPr>
              <a:t>strategies and interventions </a:t>
            </a:r>
            <a:r>
              <a:rPr lang="en-ZA" sz="2000" i="1" dirty="0">
                <a:solidFill>
                  <a:schemeClr val="accent5">
                    <a:lumMod val="75000"/>
                  </a:schemeClr>
                </a:solidFill>
              </a:rPr>
              <a:t>have been </a:t>
            </a:r>
            <a:r>
              <a:rPr lang="en-ZA" sz="2000" i="1" u="sng" dirty="0">
                <a:solidFill>
                  <a:schemeClr val="accent5">
                    <a:lumMod val="75000"/>
                  </a:schemeClr>
                </a:solidFill>
              </a:rPr>
              <a:t>tried</a:t>
            </a:r>
            <a:r>
              <a:rPr lang="en-ZA" sz="2000" i="1" dirty="0">
                <a:solidFill>
                  <a:schemeClr val="accent5">
                    <a:lumMod val="75000"/>
                  </a:schemeClr>
                </a:solidFill>
              </a:rPr>
              <a:t> but they </a:t>
            </a:r>
            <a:r>
              <a:rPr lang="en-ZA" sz="2000" i="1" u="sng" dirty="0">
                <a:solidFill>
                  <a:schemeClr val="accent5">
                    <a:lumMod val="75000"/>
                  </a:schemeClr>
                </a:solidFill>
              </a:rPr>
              <a:t>lack sustainability</a:t>
            </a:r>
            <a:r>
              <a:rPr lang="en-ZA" sz="2000" i="1" dirty="0">
                <a:solidFill>
                  <a:schemeClr val="accent5">
                    <a:lumMod val="75000"/>
                  </a:schemeClr>
                </a:solidFill>
              </a:rPr>
              <a:t>,</a:t>
            </a:r>
            <a:r>
              <a:rPr lang="en-ZA" sz="2000" b="1" i="1" dirty="0">
                <a:solidFill>
                  <a:schemeClr val="accent5">
                    <a:lumMod val="75000"/>
                  </a:schemeClr>
                </a:solidFill>
              </a:rPr>
              <a:t> </a:t>
            </a:r>
            <a:r>
              <a:rPr lang="en-ZA" sz="2000" i="1" u="sng" dirty="0">
                <a:solidFill>
                  <a:schemeClr val="accent5">
                    <a:lumMod val="75000"/>
                  </a:schemeClr>
                </a:solidFill>
              </a:rPr>
              <a:t>leaving informal networking as the chief mode of engagement</a:t>
            </a:r>
            <a:r>
              <a:rPr lang="en-ZA" sz="2000" i="1" dirty="0">
                <a:solidFill>
                  <a:schemeClr val="accent5">
                    <a:lumMod val="75000"/>
                  </a:schemeClr>
                </a:solidFill>
              </a:rPr>
              <a:t>. The lack of collaboration is seen as having a negative impact even though both industry and HE appreciate their mutual interdependencies. They cannot seem to establish a long-term </a:t>
            </a:r>
            <a:r>
              <a:rPr lang="en-ZA" sz="2000" i="1" u="sng" dirty="0">
                <a:solidFill>
                  <a:schemeClr val="accent5">
                    <a:lumMod val="75000"/>
                  </a:schemeClr>
                </a:solidFill>
              </a:rPr>
              <a:t>sustainable collaborative framework </a:t>
            </a:r>
            <a:r>
              <a:rPr lang="en-ZA" sz="2000" i="1" dirty="0">
                <a:solidFill>
                  <a:schemeClr val="accent5">
                    <a:lumMod val="75000"/>
                  </a:schemeClr>
                </a:solidFill>
              </a:rPr>
              <a:t>to address relevant research, materials science development, industrialisation of research output, testing facilities and the support needed for standardisation of processes and products.</a:t>
            </a:r>
          </a:p>
          <a:p>
            <a:pPr marL="342900" indent="-342900">
              <a:buFont typeface="Wingdings" panose="05000000000000000000" pitchFamily="2" charset="2"/>
              <a:buChar char="q"/>
            </a:pPr>
            <a:r>
              <a:rPr lang="en-ZA" sz="2000" b="1" i="1" u="sng" dirty="0">
                <a:solidFill>
                  <a:schemeClr val="accent2"/>
                </a:solidFill>
              </a:rPr>
              <a:t>OVERALL Finding 7</a:t>
            </a:r>
            <a:r>
              <a:rPr lang="en-ZA" sz="2000" b="1" i="1" dirty="0">
                <a:solidFill>
                  <a:schemeClr val="accent2"/>
                </a:solidFill>
              </a:rPr>
              <a:t>:</a:t>
            </a:r>
            <a:endParaRPr lang="en-US" sz="2000" dirty="0">
              <a:solidFill>
                <a:schemeClr val="accent2"/>
              </a:solidFill>
            </a:endParaRPr>
          </a:p>
          <a:p>
            <a:pPr marL="342900" indent="0">
              <a:buNone/>
            </a:pPr>
            <a:r>
              <a:rPr lang="en-ZA" sz="2000" i="1" dirty="0">
                <a:solidFill>
                  <a:schemeClr val="accent5">
                    <a:lumMod val="75000"/>
                  </a:schemeClr>
                </a:solidFill>
              </a:rPr>
              <a:t>A general lack of a trust-based ‘working relationship</a:t>
            </a:r>
            <a:r>
              <a:rPr lang="en-ZA" sz="2000" b="1" i="1" dirty="0">
                <a:solidFill>
                  <a:schemeClr val="accent5">
                    <a:lumMod val="75000"/>
                  </a:schemeClr>
                </a:solidFill>
              </a:rPr>
              <a:t>’ </a:t>
            </a:r>
            <a:r>
              <a:rPr lang="en-ZA" sz="2000" i="1" dirty="0">
                <a:solidFill>
                  <a:schemeClr val="accent5">
                    <a:lumMod val="75000"/>
                  </a:schemeClr>
                </a:solidFill>
              </a:rPr>
              <a:t>between industry and HE inhibits the collaborative commercialisation of innovative research. </a:t>
            </a:r>
            <a:r>
              <a:rPr lang="en-ZA" sz="2000" i="1" u="sng" dirty="0">
                <a:solidFill>
                  <a:schemeClr val="accent5">
                    <a:lumMod val="75000"/>
                  </a:schemeClr>
                </a:solidFill>
              </a:rPr>
              <a:t>Industry</a:t>
            </a:r>
            <a:r>
              <a:rPr lang="en-ZA" sz="2000" i="1" dirty="0">
                <a:solidFill>
                  <a:schemeClr val="accent5">
                    <a:lumMod val="75000"/>
                  </a:schemeClr>
                </a:solidFill>
              </a:rPr>
              <a:t> appear, by and large, to be the </a:t>
            </a:r>
            <a:r>
              <a:rPr lang="en-ZA" sz="2000" i="1" u="sng" dirty="0">
                <a:solidFill>
                  <a:schemeClr val="accent5">
                    <a:lumMod val="75000"/>
                  </a:schemeClr>
                </a:solidFill>
              </a:rPr>
              <a:t>reluctant partner</a:t>
            </a:r>
            <a:r>
              <a:rPr lang="en-ZA" sz="2000" i="1" dirty="0">
                <a:solidFill>
                  <a:schemeClr val="accent5">
                    <a:lumMod val="75000"/>
                  </a:schemeClr>
                </a:solidFill>
              </a:rPr>
              <a:t> – with approaches to HE being essentially limited to request for materials characterisation and development, and/or product testing and analysis-based trouble shooting.</a:t>
            </a:r>
          </a:p>
          <a:p>
            <a:pPr marL="342900" indent="0">
              <a:buNone/>
            </a:pPr>
            <a:endParaRPr lang="en-ZA" sz="2000" i="1" dirty="0">
              <a:solidFill>
                <a:schemeClr val="accent5">
                  <a:lumMod val="75000"/>
                </a:schemeClr>
              </a:solidFill>
            </a:endParaRPr>
          </a:p>
          <a:p>
            <a:pPr marL="342900" indent="0">
              <a:buNone/>
            </a:pPr>
            <a:endParaRPr lang="en-ZA" sz="2000" i="1" dirty="0">
              <a:solidFill>
                <a:schemeClr val="accent5">
                  <a:lumMod val="75000"/>
                </a:schemeClr>
              </a:solidFill>
            </a:endParaRPr>
          </a:p>
        </p:txBody>
      </p:sp>
    </p:spTree>
    <p:extLst>
      <p:ext uri="{BB962C8B-B14F-4D97-AF65-F5344CB8AC3E}">
        <p14:creationId xmlns:p14="http://schemas.microsoft.com/office/powerpoint/2010/main" val="4034348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lnSpc>
                <a:spcPct val="80000"/>
              </a:lnSpc>
            </a:pPr>
            <a:r>
              <a:rPr lang="en-ZA" sz="3800" b="1" dirty="0">
                <a:solidFill>
                  <a:schemeClr val="accent2"/>
                </a:solidFill>
              </a:rPr>
              <a:t>Suggestions to strengthen industry – the supply of engineers &amp; technicians in particular</a:t>
            </a:r>
          </a:p>
        </p:txBody>
      </p:sp>
      <p:sp>
        <p:nvSpPr>
          <p:cNvPr id="5" name="Content Placeholder 4"/>
          <p:cNvSpPr>
            <a:spLocks noGrp="1"/>
          </p:cNvSpPr>
          <p:nvPr>
            <p:ph idx="1"/>
          </p:nvPr>
        </p:nvSpPr>
        <p:spPr/>
        <p:txBody>
          <a:bodyPr>
            <a:normAutofit/>
          </a:bodyPr>
          <a:lstStyle/>
          <a:p>
            <a:pPr marL="285750" indent="-285750">
              <a:buFont typeface="+mj-lt"/>
              <a:buAutoNum type="romanUcPeriod"/>
            </a:pPr>
            <a:r>
              <a:rPr lang="en-US" sz="2400" b="1" dirty="0">
                <a:solidFill>
                  <a:schemeClr val="tx1">
                    <a:lumMod val="65000"/>
                    <a:lumOff val="35000"/>
                  </a:schemeClr>
                </a:solidFill>
              </a:rPr>
              <a:t>Views of INDUSTRY ENTERPRISES:</a:t>
            </a:r>
          </a:p>
          <a:p>
            <a:pPr marL="571500" lvl="0" indent="-285750"/>
            <a:r>
              <a:rPr lang="en-ZA" sz="2000" i="1" dirty="0">
                <a:solidFill>
                  <a:schemeClr val="accent5">
                    <a:lumMod val="75000"/>
                  </a:schemeClr>
                </a:solidFill>
              </a:rPr>
              <a:t>Industry-wide and specific </a:t>
            </a:r>
            <a:r>
              <a:rPr lang="en-ZA" sz="2000" i="1" u="sng" dirty="0">
                <a:solidFill>
                  <a:schemeClr val="accent5">
                    <a:lumMod val="75000"/>
                  </a:schemeClr>
                </a:solidFill>
              </a:rPr>
              <a:t>training</a:t>
            </a:r>
            <a:r>
              <a:rPr lang="en-ZA" sz="2000" i="1" dirty="0">
                <a:solidFill>
                  <a:schemeClr val="accent5">
                    <a:lumMod val="75000"/>
                  </a:schemeClr>
                </a:solidFill>
              </a:rPr>
              <a:t> desperately needed</a:t>
            </a:r>
            <a:endParaRPr lang="en-ZA" sz="2000" dirty="0">
              <a:solidFill>
                <a:schemeClr val="accent5">
                  <a:lumMod val="75000"/>
                </a:schemeClr>
              </a:solidFill>
            </a:endParaRPr>
          </a:p>
          <a:p>
            <a:pPr marL="571500" lvl="0" indent="-285750"/>
            <a:r>
              <a:rPr lang="en-ZA" sz="2000" i="1" dirty="0">
                <a:solidFill>
                  <a:schemeClr val="accent5">
                    <a:lumMod val="75000"/>
                  </a:schemeClr>
                </a:solidFill>
              </a:rPr>
              <a:t>Adopt the </a:t>
            </a:r>
            <a:r>
              <a:rPr lang="en-ZA" sz="2000" i="1" u="sng" dirty="0">
                <a:solidFill>
                  <a:schemeClr val="accent5">
                    <a:lumMod val="75000"/>
                  </a:schemeClr>
                </a:solidFill>
              </a:rPr>
              <a:t>German Model</a:t>
            </a:r>
            <a:endParaRPr lang="en-ZA" sz="2000" u="sng" dirty="0">
              <a:solidFill>
                <a:schemeClr val="accent5">
                  <a:lumMod val="75000"/>
                </a:schemeClr>
              </a:solidFill>
            </a:endParaRPr>
          </a:p>
          <a:p>
            <a:pPr marL="571500" lvl="0" indent="-285750"/>
            <a:r>
              <a:rPr lang="en-ZA" sz="2000" i="1" dirty="0">
                <a:solidFill>
                  <a:schemeClr val="accent5">
                    <a:lumMod val="75000"/>
                  </a:schemeClr>
                </a:solidFill>
              </a:rPr>
              <a:t>Reinstate a </a:t>
            </a:r>
            <a:r>
              <a:rPr lang="en-ZA" sz="2000" i="1" u="sng" dirty="0">
                <a:solidFill>
                  <a:schemeClr val="accent5">
                    <a:lumMod val="75000"/>
                  </a:schemeClr>
                </a:solidFill>
              </a:rPr>
              <a:t>plastics technology diploma</a:t>
            </a:r>
            <a:endParaRPr lang="en-ZA" sz="2000" u="sng" dirty="0">
              <a:solidFill>
                <a:schemeClr val="accent5">
                  <a:lumMod val="75000"/>
                </a:schemeClr>
              </a:solidFill>
            </a:endParaRPr>
          </a:p>
          <a:p>
            <a:pPr marL="571500" lvl="0" indent="-285750"/>
            <a:r>
              <a:rPr lang="en-ZA" sz="2000" i="1" dirty="0">
                <a:solidFill>
                  <a:schemeClr val="accent5">
                    <a:lumMod val="75000"/>
                  </a:schemeClr>
                </a:solidFill>
              </a:rPr>
              <a:t>Combine initial Higher Education and </a:t>
            </a:r>
            <a:r>
              <a:rPr lang="en-ZA" sz="2000" i="1" u="sng" dirty="0">
                <a:solidFill>
                  <a:schemeClr val="accent5">
                    <a:lumMod val="75000"/>
                  </a:schemeClr>
                </a:solidFill>
              </a:rPr>
              <a:t>Internship-based training </a:t>
            </a:r>
            <a:endParaRPr lang="en-ZA" sz="2000" u="sng" dirty="0">
              <a:solidFill>
                <a:schemeClr val="accent5">
                  <a:lumMod val="75000"/>
                </a:schemeClr>
              </a:solidFill>
            </a:endParaRPr>
          </a:p>
          <a:p>
            <a:pPr marL="571500" lvl="0" indent="-285750"/>
            <a:r>
              <a:rPr lang="en-ZA" sz="2000" i="1" u="sng" dirty="0">
                <a:solidFill>
                  <a:schemeClr val="accent5">
                    <a:lumMod val="75000"/>
                  </a:schemeClr>
                </a:solidFill>
              </a:rPr>
              <a:t>Workplace exposure </a:t>
            </a:r>
            <a:r>
              <a:rPr lang="en-ZA" sz="2000" i="1" dirty="0">
                <a:solidFill>
                  <a:schemeClr val="accent5">
                    <a:lumMod val="75000"/>
                  </a:schemeClr>
                </a:solidFill>
              </a:rPr>
              <a:t>for students </a:t>
            </a:r>
            <a:r>
              <a:rPr lang="en-ZA" sz="2000" i="1" u="sng" dirty="0">
                <a:solidFill>
                  <a:schemeClr val="accent5">
                    <a:lumMod val="75000"/>
                  </a:schemeClr>
                </a:solidFill>
              </a:rPr>
              <a:t>instead of full internship</a:t>
            </a:r>
            <a:endParaRPr lang="en-ZA" sz="2000" u="sng" dirty="0">
              <a:solidFill>
                <a:schemeClr val="accent5">
                  <a:lumMod val="75000"/>
                </a:schemeClr>
              </a:solidFill>
            </a:endParaRPr>
          </a:p>
          <a:p>
            <a:pPr marL="571500" indent="-285750"/>
            <a:r>
              <a:rPr lang="en-ZA" sz="2000" i="1" dirty="0">
                <a:solidFill>
                  <a:schemeClr val="accent5">
                    <a:lumMod val="75000"/>
                  </a:schemeClr>
                </a:solidFill>
              </a:rPr>
              <a:t>Higher Education </a:t>
            </a:r>
            <a:r>
              <a:rPr lang="en-ZA" sz="2000" i="1" u="sng" dirty="0">
                <a:solidFill>
                  <a:schemeClr val="accent5">
                    <a:lumMod val="75000"/>
                  </a:schemeClr>
                </a:solidFill>
              </a:rPr>
              <a:t>curriculum development and alignment </a:t>
            </a:r>
            <a:r>
              <a:rPr lang="en-ZA" sz="2000" i="1" dirty="0">
                <a:solidFill>
                  <a:schemeClr val="accent5">
                    <a:lumMod val="75000"/>
                  </a:schemeClr>
                </a:solidFill>
              </a:rPr>
              <a:t>in consultation with industry and informed by research</a:t>
            </a:r>
          </a:p>
          <a:p>
            <a:pPr marL="571500" lvl="0" indent="-285750"/>
            <a:r>
              <a:rPr lang="en-ZA" sz="2000" i="1" dirty="0">
                <a:solidFill>
                  <a:schemeClr val="accent5">
                    <a:lumMod val="75000"/>
                  </a:schemeClr>
                </a:solidFill>
              </a:rPr>
              <a:t>Establishing a highly-visible, multi-sectoral and multi-level </a:t>
            </a:r>
            <a:r>
              <a:rPr lang="en-ZA" sz="2000" i="1" u="sng" dirty="0">
                <a:solidFill>
                  <a:schemeClr val="accent5">
                    <a:lumMod val="75000"/>
                  </a:schemeClr>
                </a:solidFill>
              </a:rPr>
              <a:t>skills planning and development pipeline</a:t>
            </a:r>
            <a:r>
              <a:rPr lang="en-ZA" sz="2000" i="1" dirty="0">
                <a:solidFill>
                  <a:schemeClr val="accent5">
                    <a:lumMod val="75000"/>
                  </a:schemeClr>
                </a:solidFill>
              </a:rPr>
              <a:t> involving all stakeholders and role players</a:t>
            </a:r>
            <a:endParaRPr lang="en-ZA" sz="2000" dirty="0">
              <a:solidFill>
                <a:schemeClr val="accent5">
                  <a:lumMod val="75000"/>
                </a:schemeClr>
              </a:solidFill>
            </a:endParaRPr>
          </a:p>
          <a:p>
            <a:pPr marL="571500" lvl="0" indent="-285750"/>
            <a:r>
              <a:rPr lang="en-ZA" sz="2000" i="1" u="sng" dirty="0">
                <a:solidFill>
                  <a:schemeClr val="accent5">
                    <a:lumMod val="75000"/>
                  </a:schemeClr>
                </a:solidFill>
              </a:rPr>
              <a:t>Higher Education </a:t>
            </a:r>
            <a:r>
              <a:rPr lang="en-ZA" sz="2000" i="1" dirty="0">
                <a:solidFill>
                  <a:schemeClr val="accent5">
                    <a:lumMod val="75000"/>
                  </a:schemeClr>
                </a:solidFill>
              </a:rPr>
              <a:t>institutions to acquire </a:t>
            </a:r>
            <a:r>
              <a:rPr lang="en-ZA" sz="2000" i="1" u="sng" dirty="0">
                <a:solidFill>
                  <a:schemeClr val="accent5">
                    <a:lumMod val="75000"/>
                  </a:schemeClr>
                </a:solidFill>
              </a:rPr>
              <a:t>machinery</a:t>
            </a:r>
            <a:endParaRPr lang="en-US" sz="2000" u="sng" dirty="0"/>
          </a:p>
          <a:p>
            <a:pPr marL="0" indent="0">
              <a:buNone/>
            </a:pPr>
            <a:endParaRPr lang="en-ZA" sz="2000" dirty="0"/>
          </a:p>
        </p:txBody>
      </p:sp>
    </p:spTree>
    <p:extLst>
      <p:ext uri="{BB962C8B-B14F-4D97-AF65-F5344CB8AC3E}">
        <p14:creationId xmlns:p14="http://schemas.microsoft.com/office/powerpoint/2010/main" val="3730802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lnSpc>
                <a:spcPct val="80000"/>
              </a:lnSpc>
            </a:pPr>
            <a:r>
              <a:rPr lang="en-ZA" sz="3800" b="1" dirty="0">
                <a:solidFill>
                  <a:schemeClr val="accent2"/>
                </a:solidFill>
              </a:rPr>
              <a:t>Suggestions to strengthen industry – the supply of engineers &amp; technicians in particular </a:t>
            </a:r>
            <a:r>
              <a:rPr lang="en-ZA" sz="3800" b="1" i="1" dirty="0">
                <a:solidFill>
                  <a:schemeClr val="accent2"/>
                </a:solidFill>
              </a:rPr>
              <a:t>(–</a:t>
            </a:r>
            <a:r>
              <a:rPr lang="en-ZA" sz="3800" b="1" i="1" dirty="0" err="1">
                <a:solidFill>
                  <a:schemeClr val="accent2"/>
                </a:solidFill>
              </a:rPr>
              <a:t>cntd</a:t>
            </a:r>
            <a:r>
              <a:rPr lang="en-ZA" sz="3800" b="1" i="1" dirty="0">
                <a:solidFill>
                  <a:schemeClr val="accent2"/>
                </a:solidFill>
              </a:rPr>
              <a:t>.)</a:t>
            </a:r>
            <a:endParaRPr lang="en-ZA" sz="3800" b="1" dirty="0">
              <a:solidFill>
                <a:schemeClr val="accent2"/>
              </a:solidFill>
            </a:endParaRPr>
          </a:p>
        </p:txBody>
      </p:sp>
      <p:sp>
        <p:nvSpPr>
          <p:cNvPr id="5" name="Content Placeholder 4"/>
          <p:cNvSpPr>
            <a:spLocks noGrp="1"/>
          </p:cNvSpPr>
          <p:nvPr>
            <p:ph idx="1"/>
          </p:nvPr>
        </p:nvSpPr>
        <p:spPr/>
        <p:txBody>
          <a:bodyPr>
            <a:normAutofit/>
          </a:bodyPr>
          <a:lstStyle/>
          <a:p>
            <a:pPr marL="628650" indent="-342900"/>
            <a:r>
              <a:rPr lang="en-ZA" sz="2000" i="1" dirty="0">
                <a:solidFill>
                  <a:schemeClr val="accent5">
                    <a:lumMod val="75000"/>
                  </a:schemeClr>
                </a:solidFill>
              </a:rPr>
              <a:t>Through </a:t>
            </a:r>
            <a:r>
              <a:rPr lang="en-ZA" sz="2000" i="1" u="sng" dirty="0">
                <a:solidFill>
                  <a:schemeClr val="accent5">
                    <a:lumMod val="75000"/>
                  </a:schemeClr>
                </a:solidFill>
              </a:rPr>
              <a:t>Plastics Chamber–HE collaboration develop a broad spectrum and pool of skills </a:t>
            </a:r>
            <a:r>
              <a:rPr lang="en-ZA" sz="2000" i="1" dirty="0">
                <a:solidFill>
                  <a:schemeClr val="accent5">
                    <a:lumMod val="75000"/>
                  </a:schemeClr>
                </a:solidFill>
              </a:rPr>
              <a:t>catering for the multiple skills needed by all the plastics industry sub-sectors</a:t>
            </a:r>
            <a:endParaRPr lang="en-US" sz="2000" dirty="0"/>
          </a:p>
          <a:p>
            <a:pPr marL="628650" lvl="0" indent="-342900"/>
            <a:r>
              <a:rPr lang="en-ZA" sz="2000" i="1" u="sng" dirty="0">
                <a:solidFill>
                  <a:schemeClr val="accent5">
                    <a:lumMod val="75000"/>
                  </a:schemeClr>
                </a:solidFill>
              </a:rPr>
              <a:t>Plastics SA Training </a:t>
            </a:r>
            <a:r>
              <a:rPr lang="en-ZA" sz="2000" i="1" dirty="0">
                <a:solidFill>
                  <a:schemeClr val="accent5">
                    <a:lumMod val="75000"/>
                  </a:schemeClr>
                </a:solidFill>
              </a:rPr>
              <a:t>– PSA the ‘obvious’ training partner to industry</a:t>
            </a:r>
            <a:endParaRPr lang="en-ZA" sz="2000" dirty="0">
              <a:solidFill>
                <a:schemeClr val="accent5">
                  <a:lumMod val="75000"/>
                </a:schemeClr>
              </a:solidFill>
            </a:endParaRPr>
          </a:p>
          <a:p>
            <a:pPr marL="628650" lvl="0" indent="-342900"/>
            <a:r>
              <a:rPr lang="en-ZA" sz="2000" i="1" dirty="0">
                <a:solidFill>
                  <a:schemeClr val="accent5">
                    <a:lumMod val="75000"/>
                  </a:schemeClr>
                </a:solidFill>
              </a:rPr>
              <a:t>Provincial </a:t>
            </a:r>
            <a:r>
              <a:rPr lang="en-ZA" sz="2000" i="1" u="sng" dirty="0">
                <a:solidFill>
                  <a:schemeClr val="accent5">
                    <a:lumMod val="75000"/>
                  </a:schemeClr>
                </a:solidFill>
              </a:rPr>
              <a:t>specialist training centres </a:t>
            </a:r>
            <a:r>
              <a:rPr lang="en-ZA" sz="2000" i="1" dirty="0">
                <a:solidFill>
                  <a:schemeClr val="accent5">
                    <a:lumMod val="75000"/>
                  </a:schemeClr>
                </a:solidFill>
              </a:rPr>
              <a:t>required</a:t>
            </a:r>
            <a:endParaRPr lang="en-ZA" sz="2000" dirty="0">
              <a:solidFill>
                <a:schemeClr val="accent5">
                  <a:lumMod val="75000"/>
                </a:schemeClr>
              </a:solidFill>
            </a:endParaRPr>
          </a:p>
          <a:p>
            <a:pPr marL="628650" lvl="0" indent="-342900"/>
            <a:r>
              <a:rPr lang="en-ZA" sz="2000" i="1" dirty="0">
                <a:solidFill>
                  <a:schemeClr val="accent5">
                    <a:lumMod val="75000"/>
                  </a:schemeClr>
                </a:solidFill>
              </a:rPr>
              <a:t>Industry as a whole should </a:t>
            </a:r>
            <a:r>
              <a:rPr lang="en-ZA" sz="2000" i="1" u="sng" dirty="0">
                <a:solidFill>
                  <a:schemeClr val="accent5">
                    <a:lumMod val="75000"/>
                  </a:schemeClr>
                </a:solidFill>
              </a:rPr>
              <a:t>support TVET colleges </a:t>
            </a:r>
            <a:r>
              <a:rPr lang="en-ZA" sz="2000" i="1" dirty="0">
                <a:solidFill>
                  <a:schemeClr val="accent5">
                    <a:lumMod val="75000"/>
                  </a:schemeClr>
                </a:solidFill>
              </a:rPr>
              <a:t>more proactively on an interactive partnership basis</a:t>
            </a:r>
            <a:endParaRPr lang="en-ZA" sz="2000" dirty="0">
              <a:solidFill>
                <a:schemeClr val="accent5">
                  <a:lumMod val="75000"/>
                </a:schemeClr>
              </a:solidFill>
            </a:endParaRPr>
          </a:p>
          <a:p>
            <a:pPr marL="628650" lvl="0" indent="-342900"/>
            <a:r>
              <a:rPr lang="en-ZA" sz="2000" i="1" dirty="0">
                <a:solidFill>
                  <a:schemeClr val="accent5">
                    <a:lumMod val="75000"/>
                  </a:schemeClr>
                </a:solidFill>
              </a:rPr>
              <a:t>As the major raw materials supplier, </a:t>
            </a:r>
            <a:r>
              <a:rPr lang="en-ZA" sz="2000" i="1" u="sng" dirty="0">
                <a:solidFill>
                  <a:schemeClr val="accent5">
                    <a:lumMod val="75000"/>
                  </a:schemeClr>
                </a:solidFill>
              </a:rPr>
              <a:t>SASOL should be funding internships</a:t>
            </a:r>
            <a:r>
              <a:rPr lang="en-ZA" sz="2000" i="1" dirty="0">
                <a:solidFill>
                  <a:schemeClr val="accent5">
                    <a:lumMod val="75000"/>
                  </a:schemeClr>
                </a:solidFill>
              </a:rPr>
              <a:t>. </a:t>
            </a:r>
            <a:endParaRPr lang="en-ZA" sz="2000" dirty="0">
              <a:solidFill>
                <a:schemeClr val="accent5">
                  <a:lumMod val="75000"/>
                </a:schemeClr>
              </a:solidFill>
            </a:endParaRPr>
          </a:p>
          <a:p>
            <a:pPr marL="628650" lvl="0" indent="-342900"/>
            <a:r>
              <a:rPr lang="en-ZA" sz="2000" i="1" u="sng" dirty="0">
                <a:solidFill>
                  <a:schemeClr val="accent5">
                    <a:lumMod val="75000"/>
                  </a:schemeClr>
                </a:solidFill>
              </a:rPr>
              <a:t>Advocacy</a:t>
            </a:r>
            <a:r>
              <a:rPr lang="en-ZA" sz="2000" i="1" dirty="0">
                <a:solidFill>
                  <a:schemeClr val="accent5">
                    <a:lumMod val="75000"/>
                  </a:schemeClr>
                </a:solidFill>
              </a:rPr>
              <a:t> for careers in plastics industry</a:t>
            </a:r>
            <a:endParaRPr lang="en-ZA" sz="2000" dirty="0">
              <a:solidFill>
                <a:schemeClr val="accent5">
                  <a:lumMod val="75000"/>
                </a:schemeClr>
              </a:solidFill>
            </a:endParaRPr>
          </a:p>
          <a:p>
            <a:pPr marL="628650" lvl="0" indent="-342900"/>
            <a:r>
              <a:rPr lang="en-ZA" sz="2000" i="1" dirty="0">
                <a:solidFill>
                  <a:schemeClr val="accent5">
                    <a:lumMod val="75000"/>
                  </a:schemeClr>
                </a:solidFill>
              </a:rPr>
              <a:t>Plastics Chamber—Higher Education </a:t>
            </a:r>
            <a:r>
              <a:rPr lang="en-ZA" sz="2000" i="1" u="sng" dirty="0">
                <a:solidFill>
                  <a:schemeClr val="accent5">
                    <a:lumMod val="75000"/>
                  </a:schemeClr>
                </a:solidFill>
              </a:rPr>
              <a:t>collaboration</a:t>
            </a:r>
          </a:p>
          <a:p>
            <a:pPr marL="628650" indent="-342900"/>
            <a:r>
              <a:rPr lang="en-ZA" sz="2000" i="1" dirty="0">
                <a:solidFill>
                  <a:schemeClr val="accent5">
                    <a:lumMod val="75000"/>
                  </a:schemeClr>
                </a:solidFill>
              </a:rPr>
              <a:t>Optimising monitoring and development </a:t>
            </a:r>
            <a:r>
              <a:rPr lang="en-ZA" sz="2000" i="1" u="sng" dirty="0">
                <a:solidFill>
                  <a:schemeClr val="accent5">
                    <a:lumMod val="75000"/>
                  </a:schemeClr>
                </a:solidFill>
              </a:rPr>
              <a:t>research</a:t>
            </a:r>
            <a:r>
              <a:rPr lang="en-ZA" sz="2000" i="1" dirty="0">
                <a:solidFill>
                  <a:schemeClr val="accent5">
                    <a:lumMod val="75000"/>
                  </a:schemeClr>
                </a:solidFill>
              </a:rPr>
              <a:t> focus</a:t>
            </a:r>
            <a:r>
              <a:rPr lang="en-ZA" sz="2000" dirty="0">
                <a:solidFill>
                  <a:schemeClr val="accent5">
                    <a:lumMod val="75000"/>
                  </a:schemeClr>
                </a:solidFill>
              </a:rPr>
              <a:t> </a:t>
            </a:r>
          </a:p>
        </p:txBody>
      </p:sp>
    </p:spTree>
    <p:extLst>
      <p:ext uri="{BB962C8B-B14F-4D97-AF65-F5344CB8AC3E}">
        <p14:creationId xmlns:p14="http://schemas.microsoft.com/office/powerpoint/2010/main" val="1302505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lnSpc>
                <a:spcPct val="80000"/>
              </a:lnSpc>
            </a:pPr>
            <a:r>
              <a:rPr lang="en-ZA" sz="3800" b="1" dirty="0">
                <a:solidFill>
                  <a:schemeClr val="accent2"/>
                </a:solidFill>
              </a:rPr>
              <a:t>Suggestions to strengthen industry – the supply of engineers &amp; technicians in particular </a:t>
            </a:r>
            <a:r>
              <a:rPr lang="en-ZA" sz="3800" b="1" i="1" dirty="0">
                <a:solidFill>
                  <a:schemeClr val="accent2"/>
                </a:solidFill>
              </a:rPr>
              <a:t>(–</a:t>
            </a:r>
            <a:r>
              <a:rPr lang="en-ZA" sz="3800" b="1" i="1" dirty="0" err="1">
                <a:solidFill>
                  <a:schemeClr val="accent2"/>
                </a:solidFill>
              </a:rPr>
              <a:t>cntd</a:t>
            </a:r>
            <a:r>
              <a:rPr lang="en-ZA" sz="3800" b="1" i="1" dirty="0">
                <a:solidFill>
                  <a:schemeClr val="accent2"/>
                </a:solidFill>
              </a:rPr>
              <a:t>.)</a:t>
            </a:r>
            <a:endParaRPr lang="en-ZA" sz="3800" b="1" dirty="0">
              <a:solidFill>
                <a:schemeClr val="accent2"/>
              </a:solidFill>
            </a:endParaRPr>
          </a:p>
        </p:txBody>
      </p:sp>
      <p:sp>
        <p:nvSpPr>
          <p:cNvPr id="5" name="Content Placeholder 4"/>
          <p:cNvSpPr>
            <a:spLocks noGrp="1"/>
          </p:cNvSpPr>
          <p:nvPr>
            <p:ph idx="1"/>
          </p:nvPr>
        </p:nvSpPr>
        <p:spPr/>
        <p:txBody>
          <a:bodyPr>
            <a:normAutofit fontScale="92500" lnSpcReduction="10000"/>
          </a:bodyPr>
          <a:lstStyle/>
          <a:p>
            <a:pPr marL="628650" lvl="0" indent="-342900">
              <a:lnSpc>
                <a:spcPct val="100000"/>
              </a:lnSpc>
            </a:pPr>
            <a:r>
              <a:rPr lang="en-ZA" sz="2200" i="1" dirty="0">
                <a:solidFill>
                  <a:schemeClr val="accent5">
                    <a:lumMod val="75000"/>
                  </a:schemeClr>
                </a:solidFill>
              </a:rPr>
              <a:t>Collaborative </a:t>
            </a:r>
            <a:r>
              <a:rPr lang="en-ZA" sz="2200" i="1" u="sng" dirty="0">
                <a:solidFill>
                  <a:schemeClr val="accent5">
                    <a:lumMod val="75000"/>
                  </a:schemeClr>
                </a:solidFill>
              </a:rPr>
              <a:t>research</a:t>
            </a:r>
            <a:r>
              <a:rPr lang="en-ZA" sz="2200" i="1" dirty="0">
                <a:solidFill>
                  <a:schemeClr val="accent5">
                    <a:lumMod val="75000"/>
                  </a:schemeClr>
                </a:solidFill>
              </a:rPr>
              <a:t> around key plastics engineering problems/challenges</a:t>
            </a:r>
          </a:p>
          <a:p>
            <a:pPr marL="628650" lvl="0" indent="-342900">
              <a:lnSpc>
                <a:spcPct val="100000"/>
              </a:lnSpc>
            </a:pPr>
            <a:r>
              <a:rPr lang="en-ZA" sz="2200" i="1" dirty="0">
                <a:solidFill>
                  <a:schemeClr val="accent5">
                    <a:lumMod val="75000"/>
                  </a:schemeClr>
                </a:solidFill>
              </a:rPr>
              <a:t>Providing a </a:t>
            </a:r>
            <a:r>
              <a:rPr lang="en-ZA" sz="2200" i="1" u="sng" dirty="0">
                <a:solidFill>
                  <a:schemeClr val="accent5">
                    <a:lumMod val="75000"/>
                  </a:schemeClr>
                </a:solidFill>
              </a:rPr>
              <a:t>forum</a:t>
            </a:r>
            <a:r>
              <a:rPr lang="en-ZA" sz="2200" i="1" dirty="0">
                <a:solidFill>
                  <a:schemeClr val="accent5">
                    <a:lumMod val="75000"/>
                  </a:schemeClr>
                </a:solidFill>
              </a:rPr>
              <a:t>, on a regular basis, where universities and students can inform industry about their research focus areas and potential benefits to be derived by industry is viewed as beneficial. </a:t>
            </a:r>
            <a:endParaRPr lang="en-ZA" sz="2200" dirty="0">
              <a:solidFill>
                <a:schemeClr val="accent5">
                  <a:lumMod val="75000"/>
                </a:schemeClr>
              </a:solidFill>
            </a:endParaRPr>
          </a:p>
          <a:p>
            <a:pPr marL="628650" indent="-342900">
              <a:lnSpc>
                <a:spcPct val="100000"/>
              </a:lnSpc>
            </a:pPr>
            <a:r>
              <a:rPr lang="en-ZA" sz="2200" i="1" u="sng" dirty="0">
                <a:solidFill>
                  <a:schemeClr val="accent5">
                    <a:lumMod val="75000"/>
                  </a:schemeClr>
                </a:solidFill>
              </a:rPr>
              <a:t>‘Good’ practices </a:t>
            </a:r>
            <a:r>
              <a:rPr lang="en-ZA" sz="2200" i="1" dirty="0">
                <a:solidFill>
                  <a:schemeClr val="accent5">
                    <a:lumMod val="75000"/>
                  </a:schemeClr>
                </a:solidFill>
              </a:rPr>
              <a:t>promoting company well-being</a:t>
            </a:r>
            <a:endParaRPr lang="en-US" sz="2200" b="1" dirty="0">
              <a:solidFill>
                <a:schemeClr val="tx1">
                  <a:lumMod val="65000"/>
                  <a:lumOff val="35000"/>
                </a:schemeClr>
              </a:solidFill>
            </a:endParaRPr>
          </a:p>
          <a:p>
            <a:pPr marL="400050" indent="-400050">
              <a:spcBef>
                <a:spcPts val="1200"/>
              </a:spcBef>
              <a:buFont typeface="+mj-lt"/>
              <a:buAutoNum type="romanUcPeriod" startAt="2"/>
            </a:pPr>
            <a:r>
              <a:rPr lang="en-US" sz="2400" b="1" dirty="0">
                <a:solidFill>
                  <a:schemeClr val="tx1">
                    <a:lumMod val="65000"/>
                    <a:lumOff val="35000"/>
                  </a:schemeClr>
                </a:solidFill>
              </a:rPr>
              <a:t>Views of INDUSTRY ASSOCIATION respondents:</a:t>
            </a:r>
          </a:p>
          <a:p>
            <a:pPr marL="685800" lvl="0" indent="-285750">
              <a:lnSpc>
                <a:spcPct val="100000"/>
              </a:lnSpc>
              <a:spcBef>
                <a:spcPts val="800"/>
              </a:spcBef>
            </a:pPr>
            <a:r>
              <a:rPr lang="en-ZA" sz="2200" i="1" dirty="0">
                <a:solidFill>
                  <a:schemeClr val="accent5">
                    <a:lumMod val="75000"/>
                  </a:schemeClr>
                </a:solidFill>
              </a:rPr>
              <a:t>The </a:t>
            </a:r>
            <a:r>
              <a:rPr lang="en-ZA" sz="2200" i="1" u="sng" dirty="0">
                <a:solidFill>
                  <a:schemeClr val="accent5">
                    <a:lumMod val="75000"/>
                  </a:schemeClr>
                </a:solidFill>
              </a:rPr>
              <a:t>relationship between industry and higher education </a:t>
            </a:r>
            <a:r>
              <a:rPr lang="en-ZA" sz="2200" i="1" dirty="0">
                <a:solidFill>
                  <a:schemeClr val="accent5">
                    <a:lumMod val="75000"/>
                  </a:schemeClr>
                </a:solidFill>
              </a:rPr>
              <a:t>is not a simple one and in some instances it is viewed as ‘</a:t>
            </a:r>
            <a:r>
              <a:rPr lang="en-ZA" sz="2200" i="1" u="sng" dirty="0">
                <a:solidFill>
                  <a:schemeClr val="accent5">
                    <a:lumMod val="75000"/>
                  </a:schemeClr>
                </a:solidFill>
              </a:rPr>
              <a:t>adversarial</a:t>
            </a:r>
            <a:r>
              <a:rPr lang="en-ZA" sz="2200" i="1" dirty="0">
                <a:solidFill>
                  <a:schemeClr val="accent5">
                    <a:lumMod val="75000"/>
                  </a:schemeClr>
                </a:solidFill>
              </a:rPr>
              <a:t>’.</a:t>
            </a:r>
            <a:endParaRPr lang="en-ZA" sz="2200" dirty="0">
              <a:solidFill>
                <a:schemeClr val="accent5">
                  <a:lumMod val="75000"/>
                </a:schemeClr>
              </a:solidFill>
            </a:endParaRPr>
          </a:p>
          <a:p>
            <a:pPr marL="685800" lvl="0" indent="-285750">
              <a:lnSpc>
                <a:spcPct val="100000"/>
              </a:lnSpc>
              <a:spcBef>
                <a:spcPts val="800"/>
              </a:spcBef>
            </a:pPr>
            <a:r>
              <a:rPr lang="en-ZA" sz="2200" i="1" u="sng" dirty="0">
                <a:solidFill>
                  <a:schemeClr val="accent5">
                    <a:lumMod val="75000"/>
                  </a:schemeClr>
                </a:solidFill>
              </a:rPr>
              <a:t>Manufacturing exposure </a:t>
            </a:r>
            <a:r>
              <a:rPr lang="en-ZA" sz="2200" i="1" dirty="0">
                <a:solidFill>
                  <a:schemeClr val="accent5">
                    <a:lumMod val="75000"/>
                  </a:schemeClr>
                </a:solidFill>
              </a:rPr>
              <a:t>for students</a:t>
            </a:r>
            <a:endParaRPr lang="en-ZA" sz="2200" dirty="0">
              <a:solidFill>
                <a:schemeClr val="accent5">
                  <a:lumMod val="75000"/>
                </a:schemeClr>
              </a:solidFill>
            </a:endParaRPr>
          </a:p>
          <a:p>
            <a:pPr marL="685800" lvl="0" indent="-285750">
              <a:lnSpc>
                <a:spcPct val="100000"/>
              </a:lnSpc>
              <a:spcBef>
                <a:spcPts val="800"/>
              </a:spcBef>
            </a:pPr>
            <a:r>
              <a:rPr lang="en-ZA" sz="2200" i="1" dirty="0">
                <a:solidFill>
                  <a:schemeClr val="accent5">
                    <a:lumMod val="75000"/>
                  </a:schemeClr>
                </a:solidFill>
              </a:rPr>
              <a:t>Importance of </a:t>
            </a:r>
            <a:r>
              <a:rPr lang="en-ZA" sz="2200" i="1" u="sng" dirty="0">
                <a:solidFill>
                  <a:schemeClr val="accent5">
                    <a:lumMod val="75000"/>
                  </a:schemeClr>
                </a:solidFill>
              </a:rPr>
              <a:t>standards and testing </a:t>
            </a:r>
            <a:r>
              <a:rPr lang="en-ZA" sz="2200" i="1" dirty="0">
                <a:solidFill>
                  <a:schemeClr val="accent5">
                    <a:lumMod val="75000"/>
                  </a:schemeClr>
                </a:solidFill>
              </a:rPr>
              <a:t>as a key focus area for consideration – to implement and uphold standards in the industry.</a:t>
            </a:r>
            <a:endParaRPr lang="en-ZA" sz="2200" dirty="0">
              <a:solidFill>
                <a:schemeClr val="accent5">
                  <a:lumMod val="75000"/>
                </a:schemeClr>
              </a:solidFill>
            </a:endParaRPr>
          </a:p>
          <a:p>
            <a:pPr marL="685800" lvl="0" indent="-285750">
              <a:lnSpc>
                <a:spcPct val="100000"/>
              </a:lnSpc>
              <a:spcBef>
                <a:spcPts val="800"/>
              </a:spcBef>
            </a:pPr>
            <a:r>
              <a:rPr lang="en-ZA" sz="2200" i="1" dirty="0">
                <a:solidFill>
                  <a:schemeClr val="accent5">
                    <a:lumMod val="75000"/>
                  </a:schemeClr>
                </a:solidFill>
              </a:rPr>
              <a:t>Useful </a:t>
            </a:r>
            <a:r>
              <a:rPr lang="en-ZA" sz="2200" i="1" u="sng" dirty="0">
                <a:solidFill>
                  <a:schemeClr val="accent5">
                    <a:lumMod val="75000"/>
                  </a:schemeClr>
                </a:solidFill>
              </a:rPr>
              <a:t>applied research </a:t>
            </a:r>
            <a:r>
              <a:rPr lang="en-ZA" sz="2200" i="1" dirty="0">
                <a:solidFill>
                  <a:schemeClr val="accent5">
                    <a:lumMod val="75000"/>
                  </a:schemeClr>
                </a:solidFill>
              </a:rPr>
              <a:t>by HE institutions</a:t>
            </a:r>
            <a:endParaRPr lang="en-ZA" sz="2200" dirty="0">
              <a:solidFill>
                <a:schemeClr val="accent5">
                  <a:lumMod val="75000"/>
                </a:schemeClr>
              </a:solidFill>
            </a:endParaRPr>
          </a:p>
          <a:p>
            <a:pPr marL="0" indent="0">
              <a:buNone/>
            </a:pPr>
            <a:endParaRPr lang="en-ZA" sz="2000" dirty="0"/>
          </a:p>
        </p:txBody>
      </p:sp>
    </p:spTree>
    <p:extLst>
      <p:ext uri="{BB962C8B-B14F-4D97-AF65-F5344CB8AC3E}">
        <p14:creationId xmlns:p14="http://schemas.microsoft.com/office/powerpoint/2010/main" val="2913973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lnSpc>
                <a:spcPct val="80000"/>
              </a:lnSpc>
            </a:pPr>
            <a:r>
              <a:rPr lang="en-ZA" sz="3800" b="1" dirty="0">
                <a:solidFill>
                  <a:schemeClr val="accent2"/>
                </a:solidFill>
              </a:rPr>
              <a:t>Suggestions to strengthen industry – the supply of engineers &amp; technicians in particular </a:t>
            </a:r>
            <a:r>
              <a:rPr lang="en-ZA" sz="3800" b="1" i="1" dirty="0">
                <a:solidFill>
                  <a:schemeClr val="accent2"/>
                </a:solidFill>
              </a:rPr>
              <a:t>(–</a:t>
            </a:r>
            <a:r>
              <a:rPr lang="en-ZA" sz="3800" b="1" i="1" dirty="0" err="1">
                <a:solidFill>
                  <a:schemeClr val="accent2"/>
                </a:solidFill>
              </a:rPr>
              <a:t>cntd</a:t>
            </a:r>
            <a:r>
              <a:rPr lang="en-ZA" sz="3800" b="1" i="1" dirty="0">
                <a:solidFill>
                  <a:schemeClr val="accent2"/>
                </a:solidFill>
              </a:rPr>
              <a:t>.)</a:t>
            </a:r>
            <a:endParaRPr lang="en-ZA" sz="3800" b="1" dirty="0">
              <a:solidFill>
                <a:schemeClr val="accent2"/>
              </a:solidFill>
            </a:endParaRPr>
          </a:p>
        </p:txBody>
      </p:sp>
      <p:sp>
        <p:nvSpPr>
          <p:cNvPr id="5" name="Content Placeholder 4"/>
          <p:cNvSpPr>
            <a:spLocks noGrp="1"/>
          </p:cNvSpPr>
          <p:nvPr>
            <p:ph idx="1"/>
          </p:nvPr>
        </p:nvSpPr>
        <p:spPr>
          <a:xfrm>
            <a:off x="838200" y="1537252"/>
            <a:ext cx="10515600" cy="5320748"/>
          </a:xfrm>
        </p:spPr>
        <p:txBody>
          <a:bodyPr>
            <a:normAutofit lnSpcReduction="10000"/>
          </a:bodyPr>
          <a:lstStyle/>
          <a:p>
            <a:pPr marL="400050" indent="-400050">
              <a:spcBef>
                <a:spcPts val="600"/>
              </a:spcBef>
              <a:spcAft>
                <a:spcPts val="600"/>
              </a:spcAft>
              <a:buFont typeface="+mj-lt"/>
              <a:buAutoNum type="romanUcPeriod" startAt="3"/>
            </a:pPr>
            <a:r>
              <a:rPr lang="en-US" sz="2400" b="1" dirty="0">
                <a:solidFill>
                  <a:schemeClr val="tx1">
                    <a:lumMod val="65000"/>
                    <a:lumOff val="35000"/>
                  </a:schemeClr>
                </a:solidFill>
              </a:rPr>
              <a:t>Views of HIGHER EDUCATION respondents </a:t>
            </a:r>
            <a:endParaRPr lang="en-US" sz="2400" b="1" i="1" dirty="0">
              <a:solidFill>
                <a:schemeClr val="tx1">
                  <a:lumMod val="65000"/>
                  <a:lumOff val="35000"/>
                </a:schemeClr>
              </a:solidFill>
            </a:endParaRPr>
          </a:p>
          <a:p>
            <a:pPr marL="628650" lvl="0">
              <a:lnSpc>
                <a:spcPct val="100000"/>
              </a:lnSpc>
              <a:spcBef>
                <a:spcPts val="600"/>
              </a:spcBef>
            </a:pPr>
            <a:r>
              <a:rPr lang="en-ZA" sz="2000" i="1" u="sng" dirty="0">
                <a:solidFill>
                  <a:schemeClr val="accent5">
                    <a:lumMod val="75000"/>
                  </a:schemeClr>
                </a:solidFill>
              </a:rPr>
              <a:t>Two-stream model </a:t>
            </a:r>
            <a:r>
              <a:rPr lang="en-ZA" sz="2000" i="1" dirty="0">
                <a:solidFill>
                  <a:schemeClr val="accent5">
                    <a:lumMod val="75000"/>
                  </a:schemeClr>
                </a:solidFill>
              </a:rPr>
              <a:t>for post-graduate provision – a Masters and Doctoral stream but also allowing for exit at Honours Level </a:t>
            </a:r>
            <a:endParaRPr lang="en-ZA" sz="2000" dirty="0">
              <a:solidFill>
                <a:schemeClr val="accent5">
                  <a:lumMod val="75000"/>
                </a:schemeClr>
              </a:solidFill>
            </a:endParaRPr>
          </a:p>
          <a:p>
            <a:pPr marL="628650" lvl="0">
              <a:spcBef>
                <a:spcPts val="800"/>
              </a:spcBef>
            </a:pPr>
            <a:r>
              <a:rPr lang="en-GB" sz="2000" i="1" u="sng" dirty="0">
                <a:solidFill>
                  <a:schemeClr val="accent5">
                    <a:lumMod val="75000"/>
                  </a:schemeClr>
                </a:solidFill>
              </a:rPr>
              <a:t>Three-tiered approach </a:t>
            </a:r>
            <a:r>
              <a:rPr lang="en-GB" sz="2000" i="1" dirty="0">
                <a:solidFill>
                  <a:schemeClr val="accent5">
                    <a:lumMod val="75000"/>
                  </a:schemeClr>
                </a:solidFill>
              </a:rPr>
              <a:t>to education and training for plastics industry-focused graduates</a:t>
            </a:r>
            <a:endParaRPr lang="en-ZA" sz="2000" dirty="0">
              <a:solidFill>
                <a:schemeClr val="accent5">
                  <a:lumMod val="75000"/>
                </a:schemeClr>
              </a:solidFill>
            </a:endParaRPr>
          </a:p>
          <a:p>
            <a:pPr marL="628650" lvl="0" indent="0">
              <a:lnSpc>
                <a:spcPct val="100000"/>
              </a:lnSpc>
              <a:spcBef>
                <a:spcPts val="800"/>
              </a:spcBef>
              <a:buNone/>
            </a:pPr>
            <a:r>
              <a:rPr lang="en-ZA" sz="2000" i="1" dirty="0">
                <a:solidFill>
                  <a:schemeClr val="accent5">
                    <a:lumMod val="75000"/>
                  </a:schemeClr>
                </a:solidFill>
              </a:rPr>
              <a:t>LEVEL 1: Focus on producing </a:t>
            </a:r>
            <a:r>
              <a:rPr lang="en-ZA" sz="2000" i="1" u="sng" dirty="0">
                <a:solidFill>
                  <a:schemeClr val="accent5">
                    <a:lumMod val="75000"/>
                  </a:schemeClr>
                </a:solidFill>
              </a:rPr>
              <a:t>Technicians and Technologists </a:t>
            </a:r>
            <a:r>
              <a:rPr lang="en-ZA" sz="2000" i="1" dirty="0">
                <a:solidFill>
                  <a:schemeClr val="accent5">
                    <a:lumMod val="75000"/>
                  </a:schemeClr>
                </a:solidFill>
              </a:rPr>
              <a:t>(</a:t>
            </a:r>
            <a:r>
              <a:rPr lang="en-ZA" sz="2000" i="1" dirty="0" err="1">
                <a:solidFill>
                  <a:schemeClr val="accent5">
                    <a:lumMod val="75000"/>
                  </a:schemeClr>
                </a:solidFill>
              </a:rPr>
              <a:t>BTech</a:t>
            </a:r>
            <a:r>
              <a:rPr lang="en-ZA" sz="2000" i="1" dirty="0">
                <a:solidFill>
                  <a:schemeClr val="accent5">
                    <a:lumMod val="75000"/>
                  </a:schemeClr>
                </a:solidFill>
              </a:rPr>
              <a:t>)</a:t>
            </a:r>
            <a:endParaRPr lang="en-ZA" sz="2000" dirty="0">
              <a:solidFill>
                <a:schemeClr val="accent5">
                  <a:lumMod val="75000"/>
                </a:schemeClr>
              </a:solidFill>
            </a:endParaRPr>
          </a:p>
          <a:p>
            <a:pPr marL="628650" lvl="0" indent="0">
              <a:lnSpc>
                <a:spcPct val="100000"/>
              </a:lnSpc>
              <a:spcBef>
                <a:spcPts val="800"/>
              </a:spcBef>
              <a:buNone/>
            </a:pPr>
            <a:r>
              <a:rPr lang="en-ZA" sz="2000" i="1" dirty="0">
                <a:solidFill>
                  <a:schemeClr val="accent5">
                    <a:lumMod val="75000"/>
                  </a:schemeClr>
                </a:solidFill>
              </a:rPr>
              <a:t>LEVEL 2: </a:t>
            </a:r>
            <a:r>
              <a:rPr lang="en-ZA" sz="2000" i="1" u="sng" dirty="0">
                <a:solidFill>
                  <a:schemeClr val="accent5">
                    <a:lumMod val="75000"/>
                  </a:schemeClr>
                </a:solidFill>
              </a:rPr>
              <a:t>Honour’s level </a:t>
            </a:r>
            <a:r>
              <a:rPr lang="en-ZA" sz="2000" i="1" dirty="0">
                <a:solidFill>
                  <a:schemeClr val="accent5">
                    <a:lumMod val="75000"/>
                  </a:schemeClr>
                </a:solidFill>
              </a:rPr>
              <a:t>focus targeting ‘people knowing chemistry or chemical engineering, but who don’t know plastics’. </a:t>
            </a:r>
            <a:endParaRPr lang="en-ZA" sz="2000" dirty="0">
              <a:solidFill>
                <a:schemeClr val="accent5">
                  <a:lumMod val="75000"/>
                </a:schemeClr>
              </a:solidFill>
            </a:endParaRPr>
          </a:p>
          <a:p>
            <a:pPr marL="628650" lvl="0" indent="0">
              <a:lnSpc>
                <a:spcPct val="100000"/>
              </a:lnSpc>
              <a:spcBef>
                <a:spcPts val="800"/>
              </a:spcBef>
              <a:buNone/>
            </a:pPr>
            <a:r>
              <a:rPr lang="en-ZA" sz="2000" i="1" dirty="0">
                <a:solidFill>
                  <a:schemeClr val="accent5">
                    <a:lumMod val="75000"/>
                  </a:schemeClr>
                </a:solidFill>
              </a:rPr>
              <a:t>LEVEL 3: Focused at </a:t>
            </a:r>
            <a:r>
              <a:rPr lang="en-ZA" sz="2000" i="1" u="sng" dirty="0">
                <a:solidFill>
                  <a:schemeClr val="accent5">
                    <a:lumMod val="75000"/>
                  </a:schemeClr>
                </a:solidFill>
              </a:rPr>
              <a:t>Masters and PhD levels </a:t>
            </a:r>
            <a:r>
              <a:rPr lang="en-ZA" sz="2000" i="1" dirty="0">
                <a:solidFill>
                  <a:schemeClr val="accent5">
                    <a:lumMod val="75000"/>
                  </a:schemeClr>
                </a:solidFill>
              </a:rPr>
              <a:t>where students conceptualise projects and test for workability in the laboratory, after which they are employed by industry to develop these projects and processes (up-scale) for eventual commercialisation. </a:t>
            </a:r>
          </a:p>
          <a:p>
            <a:pPr marL="628650" lvl="0">
              <a:lnSpc>
                <a:spcPct val="100000"/>
              </a:lnSpc>
              <a:spcBef>
                <a:spcPts val="800"/>
              </a:spcBef>
            </a:pPr>
            <a:r>
              <a:rPr lang="en-ZA" sz="2000" i="1" u="sng" dirty="0">
                <a:solidFill>
                  <a:schemeClr val="accent5">
                    <a:lumMod val="75000"/>
                  </a:schemeClr>
                </a:solidFill>
              </a:rPr>
              <a:t>Internships</a:t>
            </a:r>
            <a:r>
              <a:rPr lang="en-ZA" sz="2000" i="1" dirty="0">
                <a:solidFill>
                  <a:schemeClr val="accent5">
                    <a:lumMod val="75000"/>
                  </a:schemeClr>
                </a:solidFill>
              </a:rPr>
              <a:t> – as representing “the only” vehicle for facilitating industry-readiness of (post- graduates) ‘at no cost to company’ (however, lack of interest from companies is bemoaned)</a:t>
            </a:r>
          </a:p>
          <a:p>
            <a:pPr marL="628650" lvl="0">
              <a:lnSpc>
                <a:spcPct val="100000"/>
              </a:lnSpc>
              <a:spcBef>
                <a:spcPts val="800"/>
              </a:spcBef>
            </a:pPr>
            <a:r>
              <a:rPr lang="en-ZA" sz="2000" i="1" dirty="0">
                <a:solidFill>
                  <a:schemeClr val="accent5">
                    <a:lumMod val="75000"/>
                  </a:schemeClr>
                </a:solidFill>
              </a:rPr>
              <a:t>Establish plastics industry </a:t>
            </a:r>
            <a:r>
              <a:rPr lang="en-ZA" sz="2000" i="1" u="sng" dirty="0">
                <a:solidFill>
                  <a:schemeClr val="accent5">
                    <a:lumMod val="75000"/>
                  </a:schemeClr>
                </a:solidFill>
              </a:rPr>
              <a:t>Research Chair </a:t>
            </a:r>
            <a:r>
              <a:rPr lang="en-ZA" sz="2000" i="1" dirty="0">
                <a:solidFill>
                  <a:schemeClr val="accent5">
                    <a:lumMod val="75000"/>
                  </a:schemeClr>
                </a:solidFill>
              </a:rPr>
              <a:t>– as most effective and cost-effective model for stimulating / driving effective and cost-effective innovation research in the plastics (polymer) industry</a:t>
            </a:r>
            <a:endParaRPr lang="en-US" sz="2000" i="1" dirty="0">
              <a:solidFill>
                <a:schemeClr val="accent5">
                  <a:lumMod val="75000"/>
                </a:schemeClr>
              </a:solidFill>
            </a:endParaRPr>
          </a:p>
        </p:txBody>
      </p:sp>
    </p:spTree>
    <p:extLst>
      <p:ext uri="{BB962C8B-B14F-4D97-AF65-F5344CB8AC3E}">
        <p14:creationId xmlns:p14="http://schemas.microsoft.com/office/powerpoint/2010/main" val="3019549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863600"/>
          </a:xfrm>
        </p:spPr>
        <p:txBody>
          <a:bodyPr>
            <a:normAutofit/>
          </a:bodyPr>
          <a:lstStyle/>
          <a:p>
            <a:pPr algn="ctr"/>
            <a:r>
              <a:rPr lang="en-US" sz="4000" b="1" dirty="0">
                <a:solidFill>
                  <a:schemeClr val="accent2"/>
                </a:solidFill>
              </a:rPr>
              <a:t>OVERALL Recommendations </a:t>
            </a:r>
            <a:endParaRPr lang="en-ZA" sz="4000" b="1" dirty="0"/>
          </a:p>
        </p:txBody>
      </p:sp>
      <p:sp>
        <p:nvSpPr>
          <p:cNvPr id="5" name="Content Placeholder 4"/>
          <p:cNvSpPr>
            <a:spLocks noGrp="1"/>
          </p:cNvSpPr>
          <p:nvPr>
            <p:ph idx="1"/>
          </p:nvPr>
        </p:nvSpPr>
        <p:spPr>
          <a:xfrm>
            <a:off x="838200" y="1504950"/>
            <a:ext cx="10515600" cy="4672013"/>
          </a:xfrm>
        </p:spPr>
        <p:txBody>
          <a:bodyPr anchor="t">
            <a:normAutofit/>
          </a:bodyPr>
          <a:lstStyle/>
          <a:p>
            <a:pPr marL="284163" indent="-284163">
              <a:buFont typeface="+mj-lt"/>
              <a:buAutoNum type="romanUcPeriod"/>
            </a:pPr>
            <a:r>
              <a:rPr lang="en-ZA" sz="2600" b="1" dirty="0">
                <a:solidFill>
                  <a:schemeClr val="tx1">
                    <a:lumMod val="65000"/>
                    <a:lumOff val="35000"/>
                  </a:schemeClr>
                </a:solidFill>
              </a:rPr>
              <a:t>Stimulating the uptake of engineers in the plastics industry</a:t>
            </a:r>
          </a:p>
          <a:p>
            <a:pPr marL="514350" indent="-400050">
              <a:buFont typeface="Wingdings" panose="05000000000000000000" pitchFamily="2" charset="2"/>
              <a:buChar char="q"/>
            </a:pPr>
            <a:r>
              <a:rPr lang="en-ZA" sz="2200" b="1" i="1" u="sng" dirty="0">
                <a:solidFill>
                  <a:schemeClr val="accent2">
                    <a:lumMod val="75000"/>
                  </a:schemeClr>
                </a:solidFill>
              </a:rPr>
              <a:t>Overall Recommendation 1</a:t>
            </a:r>
            <a:r>
              <a:rPr lang="en-ZA" sz="2200" b="1" i="1" dirty="0">
                <a:solidFill>
                  <a:schemeClr val="accent2">
                    <a:lumMod val="75000"/>
                  </a:schemeClr>
                </a:solidFill>
              </a:rPr>
              <a:t>: </a:t>
            </a:r>
            <a:endParaRPr lang="en-US" sz="2200" b="1" dirty="0">
              <a:solidFill>
                <a:schemeClr val="accent2">
                  <a:lumMod val="75000"/>
                </a:schemeClr>
              </a:solidFill>
            </a:endParaRPr>
          </a:p>
          <a:p>
            <a:pPr marL="457200" indent="0">
              <a:buNone/>
            </a:pPr>
            <a:r>
              <a:rPr lang="en-ZA" sz="2200" i="1" dirty="0">
                <a:solidFill>
                  <a:schemeClr val="accent5">
                    <a:lumMod val="75000"/>
                  </a:schemeClr>
                </a:solidFill>
              </a:rPr>
              <a:t>The current low uptake of qualified engineers and technicians could be mitigated through </a:t>
            </a:r>
            <a:r>
              <a:rPr lang="en-ZA" sz="2200" i="1" u="sng" dirty="0">
                <a:solidFill>
                  <a:schemeClr val="accent5">
                    <a:lumMod val="75000"/>
                  </a:schemeClr>
                </a:solidFill>
              </a:rPr>
              <a:t>advocacy</a:t>
            </a:r>
            <a:r>
              <a:rPr lang="en-ZA" sz="2200" i="1" dirty="0">
                <a:solidFill>
                  <a:schemeClr val="accent5">
                    <a:lumMod val="75000"/>
                  </a:schemeClr>
                </a:solidFill>
              </a:rPr>
              <a:t> by industry bodies, with particular reference to advocacy/ awareness-raising: </a:t>
            </a:r>
          </a:p>
          <a:p>
            <a:pPr marL="742950" indent="-285750"/>
            <a:r>
              <a:rPr lang="en-ZA" sz="2200" i="1" dirty="0">
                <a:solidFill>
                  <a:schemeClr val="accent5">
                    <a:lumMod val="75000"/>
                  </a:schemeClr>
                </a:solidFill>
                <a:cs typeface="Arial" panose="020B0604020202020204" pitchFamily="34" charset="0"/>
              </a:rPr>
              <a:t>In SCHOOLS</a:t>
            </a:r>
            <a:r>
              <a:rPr lang="en-ZA" sz="2200" b="1" i="1" dirty="0">
                <a:solidFill>
                  <a:schemeClr val="accent5">
                    <a:lumMod val="75000"/>
                  </a:schemeClr>
                </a:solidFill>
                <a:cs typeface="Arial" panose="020B0604020202020204" pitchFamily="34" charset="0"/>
              </a:rPr>
              <a:t> </a:t>
            </a:r>
            <a:r>
              <a:rPr lang="en-ZA" sz="2200" i="1" dirty="0">
                <a:solidFill>
                  <a:schemeClr val="accent5">
                    <a:lumMod val="75000"/>
                  </a:schemeClr>
                </a:solidFill>
                <a:cs typeface="Arial" panose="020B0604020202020204" pitchFamily="34" charset="0"/>
              </a:rPr>
              <a:t>concerning </a:t>
            </a:r>
            <a:r>
              <a:rPr lang="en-ZA" sz="2200" i="1" u="sng" dirty="0">
                <a:solidFill>
                  <a:schemeClr val="accent5">
                    <a:lumMod val="75000"/>
                  </a:schemeClr>
                </a:solidFill>
                <a:cs typeface="Arial" panose="020B0604020202020204" pitchFamily="34" charset="0"/>
              </a:rPr>
              <a:t>career opportunities in the plastics industry </a:t>
            </a:r>
            <a:r>
              <a:rPr lang="en-ZA" sz="2200" i="1" dirty="0">
                <a:solidFill>
                  <a:schemeClr val="accent5">
                    <a:lumMod val="75000"/>
                  </a:schemeClr>
                </a:solidFill>
                <a:cs typeface="Arial" panose="020B0604020202020204" pitchFamily="34" charset="0"/>
              </a:rPr>
              <a:t>and corresponding education and training opportunities at relevant HE institutions </a:t>
            </a:r>
            <a:endParaRPr lang="en-ZA" sz="2200" dirty="0">
              <a:solidFill>
                <a:schemeClr val="accent5">
                  <a:lumMod val="75000"/>
                </a:schemeClr>
              </a:solidFill>
              <a:cs typeface="Arial" panose="020B0604020202020204" pitchFamily="34" charset="0"/>
            </a:endParaRPr>
          </a:p>
          <a:p>
            <a:pPr marL="742950" indent="-285750"/>
            <a:r>
              <a:rPr lang="en-ZA" sz="2200" i="1" dirty="0">
                <a:solidFill>
                  <a:schemeClr val="accent5">
                    <a:lumMod val="75000"/>
                  </a:schemeClr>
                </a:solidFill>
              </a:rPr>
              <a:t>In</a:t>
            </a:r>
            <a:r>
              <a:rPr lang="en-ZA" sz="2200" b="1" i="1" dirty="0">
                <a:solidFill>
                  <a:schemeClr val="accent5">
                    <a:lumMod val="75000"/>
                  </a:schemeClr>
                </a:solidFill>
              </a:rPr>
              <a:t> </a:t>
            </a:r>
            <a:r>
              <a:rPr lang="en-ZA" sz="2200" i="1" dirty="0">
                <a:solidFill>
                  <a:schemeClr val="accent5">
                    <a:lumMod val="75000"/>
                  </a:schemeClr>
                </a:solidFill>
              </a:rPr>
              <a:t>INDUSTRY</a:t>
            </a:r>
            <a:r>
              <a:rPr lang="en-ZA" sz="2200" b="1" i="1" dirty="0">
                <a:solidFill>
                  <a:schemeClr val="accent5">
                    <a:lumMod val="75000"/>
                  </a:schemeClr>
                </a:solidFill>
              </a:rPr>
              <a:t> </a:t>
            </a:r>
            <a:r>
              <a:rPr lang="en-ZA" sz="2200" i="1" dirty="0">
                <a:solidFill>
                  <a:schemeClr val="accent5">
                    <a:lumMod val="75000"/>
                  </a:schemeClr>
                </a:solidFill>
              </a:rPr>
              <a:t>about the potential </a:t>
            </a:r>
            <a:r>
              <a:rPr lang="en-ZA" sz="2200" i="1" u="sng" dirty="0">
                <a:solidFill>
                  <a:schemeClr val="accent5">
                    <a:lumMod val="75000"/>
                  </a:schemeClr>
                </a:solidFill>
              </a:rPr>
              <a:t>value-add </a:t>
            </a:r>
            <a:r>
              <a:rPr lang="en-ZA" sz="2200" i="1" dirty="0">
                <a:solidFill>
                  <a:schemeClr val="accent5">
                    <a:lumMod val="75000"/>
                  </a:schemeClr>
                </a:solidFill>
              </a:rPr>
              <a:t>to company performance </a:t>
            </a:r>
            <a:r>
              <a:rPr lang="en-ZA" sz="2200" i="1" u="sng" dirty="0">
                <a:solidFill>
                  <a:schemeClr val="accent5">
                    <a:lumMod val="75000"/>
                  </a:schemeClr>
                </a:solidFill>
              </a:rPr>
              <a:t>by qualified personnel </a:t>
            </a:r>
            <a:r>
              <a:rPr lang="en-ZA" sz="2200" i="1" dirty="0">
                <a:solidFill>
                  <a:schemeClr val="accent5">
                    <a:lumMod val="75000"/>
                  </a:schemeClr>
                </a:solidFill>
              </a:rPr>
              <a:t>(graduates and post-graduates) in relation to key attributes and competences like principled, disciplinary knowledge, socio-economic understanding of the impact of engineering, high level analytical capability and the capacity for critical and innovative thinking.</a:t>
            </a:r>
            <a:endParaRPr lang="en-US" sz="2200" dirty="0"/>
          </a:p>
        </p:txBody>
      </p:sp>
    </p:spTree>
    <p:extLst>
      <p:ext uri="{BB962C8B-B14F-4D97-AF65-F5344CB8AC3E}">
        <p14:creationId xmlns:p14="http://schemas.microsoft.com/office/powerpoint/2010/main" val="3989346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5500"/>
          </a:xfrm>
        </p:spPr>
        <p:txBody>
          <a:bodyPr>
            <a:normAutofit/>
          </a:bodyPr>
          <a:lstStyle/>
          <a:p>
            <a:pPr algn="ctr"/>
            <a:r>
              <a:rPr lang="en-US" sz="4000" b="1" dirty="0">
                <a:solidFill>
                  <a:schemeClr val="accent2"/>
                </a:solidFill>
              </a:rPr>
              <a:t>Research Focus, Design &amp; Methodology</a:t>
            </a:r>
            <a:endParaRPr lang="en-ZA" sz="4000" b="1" dirty="0">
              <a:solidFill>
                <a:schemeClr val="accent2"/>
              </a:solidFill>
            </a:endParaRPr>
          </a:p>
        </p:txBody>
      </p:sp>
      <p:sp>
        <p:nvSpPr>
          <p:cNvPr id="3" name="Content Placeholder 2"/>
          <p:cNvSpPr>
            <a:spLocks noGrp="1"/>
          </p:cNvSpPr>
          <p:nvPr>
            <p:ph idx="1"/>
          </p:nvPr>
        </p:nvSpPr>
        <p:spPr>
          <a:xfrm>
            <a:off x="838200" y="1295400"/>
            <a:ext cx="10515600" cy="4881563"/>
          </a:xfrm>
        </p:spPr>
        <p:txBody>
          <a:bodyPr>
            <a:normAutofit/>
          </a:bodyPr>
          <a:lstStyle/>
          <a:p>
            <a:pPr marL="285750" indent="-285750">
              <a:buFont typeface="+mj-lt"/>
              <a:buAutoNum type="romanUcPeriod"/>
            </a:pPr>
            <a:r>
              <a:rPr lang="en-US" sz="2400" b="1" dirty="0">
                <a:solidFill>
                  <a:schemeClr val="tx1">
                    <a:lumMod val="65000"/>
                    <a:lumOff val="35000"/>
                  </a:schemeClr>
                </a:solidFill>
              </a:rPr>
              <a:t>Research Focus</a:t>
            </a:r>
          </a:p>
          <a:p>
            <a:pPr marL="0" indent="0">
              <a:lnSpc>
                <a:spcPct val="100000"/>
              </a:lnSpc>
              <a:buNone/>
            </a:pPr>
            <a:r>
              <a:rPr lang="en-ZA" sz="2000" dirty="0">
                <a:solidFill>
                  <a:schemeClr val="accent5">
                    <a:lumMod val="75000"/>
                  </a:schemeClr>
                </a:solidFill>
              </a:rPr>
              <a:t>In light of the shortage of technicians and the lack of preparedness of graduate engineers entering the workplace, the study focused on education and training provision for the plastics sector at University and University of Technology level (NQF levels 6–10) in order to understand: </a:t>
            </a:r>
          </a:p>
          <a:p>
            <a:pPr marL="342900" indent="-342900">
              <a:spcBef>
                <a:spcPts val="800"/>
              </a:spcBef>
              <a:buFont typeface="Wingdings" panose="05000000000000000000" pitchFamily="2" charset="2"/>
              <a:buChar char="Ø"/>
            </a:pPr>
            <a:r>
              <a:rPr lang="en-ZA" sz="2000" i="1" dirty="0">
                <a:solidFill>
                  <a:schemeClr val="accent5">
                    <a:lumMod val="75000"/>
                  </a:schemeClr>
                </a:solidFill>
              </a:rPr>
              <a:t>What diploma, degree and post graduate courses are in place?</a:t>
            </a:r>
          </a:p>
          <a:p>
            <a:pPr marL="342900" indent="-342900">
              <a:spcBef>
                <a:spcPts val="800"/>
              </a:spcBef>
              <a:buFont typeface="Wingdings" panose="05000000000000000000" pitchFamily="2" charset="2"/>
              <a:buChar char="Ø"/>
            </a:pPr>
            <a:r>
              <a:rPr lang="en-ZA" sz="2000" i="1" dirty="0">
                <a:solidFill>
                  <a:schemeClr val="accent5">
                    <a:lumMod val="75000"/>
                  </a:schemeClr>
                </a:solidFill>
              </a:rPr>
              <a:t>Do meet the specialised skills required by the plastics industry and, </a:t>
            </a:r>
          </a:p>
          <a:p>
            <a:pPr marL="342900" indent="-342900">
              <a:spcBef>
                <a:spcPts val="800"/>
              </a:spcBef>
              <a:buFont typeface="Wingdings" panose="05000000000000000000" pitchFamily="2" charset="2"/>
              <a:buChar char="Ø"/>
            </a:pPr>
            <a:r>
              <a:rPr lang="en-ZA" sz="2000" i="1" dirty="0">
                <a:solidFill>
                  <a:schemeClr val="accent5">
                    <a:lumMod val="75000"/>
                  </a:schemeClr>
                </a:solidFill>
              </a:rPr>
              <a:t>If there a shortfall or lack of education provision, what needs to be done to address the problem? </a:t>
            </a:r>
          </a:p>
          <a:p>
            <a:pPr marL="0" indent="0">
              <a:spcBef>
                <a:spcPts val="800"/>
              </a:spcBef>
              <a:buNone/>
            </a:pPr>
            <a:r>
              <a:rPr lang="en-ZA" sz="2000" dirty="0">
                <a:solidFill>
                  <a:schemeClr val="accent5">
                    <a:lumMod val="75000"/>
                  </a:schemeClr>
                </a:solidFill>
              </a:rPr>
              <a:t>The study also focused on the </a:t>
            </a:r>
            <a:r>
              <a:rPr lang="en-ZA" sz="2000" b="1" dirty="0">
                <a:solidFill>
                  <a:schemeClr val="accent5">
                    <a:lumMod val="75000"/>
                  </a:schemeClr>
                </a:solidFill>
              </a:rPr>
              <a:t>current status of industry</a:t>
            </a:r>
            <a:r>
              <a:rPr lang="en-ZA" sz="2000" dirty="0">
                <a:solidFill>
                  <a:schemeClr val="accent5">
                    <a:lumMod val="75000"/>
                  </a:schemeClr>
                </a:solidFill>
              </a:rPr>
              <a:t> and </a:t>
            </a:r>
            <a:r>
              <a:rPr lang="en-ZA" sz="2000" b="1" dirty="0">
                <a:solidFill>
                  <a:schemeClr val="accent5">
                    <a:lumMod val="75000"/>
                  </a:schemeClr>
                </a:solidFill>
              </a:rPr>
              <a:t>academic collaboration </a:t>
            </a:r>
            <a:r>
              <a:rPr lang="en-ZA" sz="2000" dirty="0">
                <a:solidFill>
                  <a:schemeClr val="accent5">
                    <a:lumMod val="75000"/>
                  </a:schemeClr>
                </a:solidFill>
              </a:rPr>
              <a:t>and concludes with </a:t>
            </a:r>
            <a:r>
              <a:rPr lang="en-ZA" sz="2000" b="1" dirty="0">
                <a:solidFill>
                  <a:schemeClr val="accent5">
                    <a:lumMod val="75000"/>
                  </a:schemeClr>
                </a:solidFill>
              </a:rPr>
              <a:t>recommendations</a:t>
            </a:r>
            <a:r>
              <a:rPr lang="en-ZA" sz="2000" dirty="0">
                <a:solidFill>
                  <a:schemeClr val="accent5">
                    <a:lumMod val="75000"/>
                  </a:schemeClr>
                </a:solidFill>
              </a:rPr>
              <a:t> from all respondents on how to strengthen the supply of Engineers and Technicians in the plastics industry.</a:t>
            </a:r>
          </a:p>
          <a:p>
            <a:pPr marL="285750" indent="-285750">
              <a:lnSpc>
                <a:spcPct val="100000"/>
              </a:lnSpc>
              <a:spcBef>
                <a:spcPts val="1200"/>
              </a:spcBef>
              <a:buFont typeface="+mj-lt"/>
              <a:buAutoNum type="romanUcPeriod" startAt="2"/>
            </a:pPr>
            <a:r>
              <a:rPr lang="en-US" sz="2400" b="1" dirty="0">
                <a:solidFill>
                  <a:schemeClr val="tx1">
                    <a:lumMod val="65000"/>
                    <a:lumOff val="35000"/>
                  </a:schemeClr>
                </a:solidFill>
              </a:rPr>
              <a:t>Research Design &amp; Methodology</a:t>
            </a:r>
            <a:endParaRPr lang="en-ZA" sz="2400" b="1" dirty="0">
              <a:solidFill>
                <a:schemeClr val="tx1">
                  <a:lumMod val="65000"/>
                  <a:lumOff val="35000"/>
                </a:schemeClr>
              </a:solidFill>
            </a:endParaRPr>
          </a:p>
          <a:p>
            <a:pPr marL="0" indent="0">
              <a:lnSpc>
                <a:spcPct val="100000"/>
              </a:lnSpc>
              <a:spcAft>
                <a:spcPts val="600"/>
              </a:spcAft>
              <a:buNone/>
            </a:pPr>
            <a:r>
              <a:rPr lang="en-ZA" sz="2000" dirty="0">
                <a:solidFill>
                  <a:schemeClr val="accent5">
                    <a:lumMod val="75000"/>
                  </a:schemeClr>
                </a:solidFill>
              </a:rPr>
              <a:t>In view of the research topic a </a:t>
            </a:r>
            <a:r>
              <a:rPr lang="en-ZA" sz="2000" b="1" dirty="0">
                <a:solidFill>
                  <a:schemeClr val="accent5">
                    <a:lumMod val="75000"/>
                  </a:schemeClr>
                </a:solidFill>
              </a:rPr>
              <a:t>mixed methods approach </a:t>
            </a:r>
            <a:r>
              <a:rPr lang="en-ZA" sz="2000" dirty="0">
                <a:solidFill>
                  <a:schemeClr val="accent5">
                    <a:lumMod val="75000"/>
                  </a:schemeClr>
                </a:solidFill>
              </a:rPr>
              <a:t>utilising both quantitative and qualitative methods was decided on. </a:t>
            </a:r>
            <a:r>
              <a:rPr lang="en-ZA" sz="2000" b="1" dirty="0">
                <a:solidFill>
                  <a:schemeClr val="accent5">
                    <a:lumMod val="75000"/>
                  </a:schemeClr>
                </a:solidFill>
              </a:rPr>
              <a:t>Data collection </a:t>
            </a:r>
            <a:r>
              <a:rPr lang="en-ZA" sz="2000" dirty="0">
                <a:solidFill>
                  <a:schemeClr val="accent5">
                    <a:lumMod val="75000"/>
                  </a:schemeClr>
                </a:solidFill>
              </a:rPr>
              <a:t>involved </a:t>
            </a:r>
            <a:r>
              <a:rPr lang="en-ZA" sz="2000" i="1" dirty="0">
                <a:solidFill>
                  <a:schemeClr val="accent5">
                    <a:lumMod val="75000"/>
                  </a:schemeClr>
                </a:solidFill>
              </a:rPr>
              <a:t>three distinct phases</a:t>
            </a:r>
            <a:r>
              <a:rPr lang="en-ZA" sz="2000" dirty="0">
                <a:solidFill>
                  <a:schemeClr val="accent5">
                    <a:lumMod val="75000"/>
                  </a:schemeClr>
                </a:solidFill>
              </a:rPr>
              <a:t>:</a:t>
            </a:r>
          </a:p>
        </p:txBody>
      </p:sp>
    </p:spTree>
    <p:extLst>
      <p:ext uri="{BB962C8B-B14F-4D97-AF65-F5344CB8AC3E}">
        <p14:creationId xmlns:p14="http://schemas.microsoft.com/office/powerpoint/2010/main" val="1574595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974577"/>
          </a:xfrm>
        </p:spPr>
        <p:txBody>
          <a:bodyPr>
            <a:normAutofit/>
          </a:bodyPr>
          <a:lstStyle/>
          <a:p>
            <a:pPr algn="ctr"/>
            <a:r>
              <a:rPr lang="en-US" sz="4000" b="1" dirty="0">
                <a:solidFill>
                  <a:schemeClr val="accent2"/>
                </a:solidFill>
              </a:rPr>
              <a:t>OVERALL Recommendations (–</a:t>
            </a:r>
            <a:r>
              <a:rPr lang="en-US" sz="4000" b="1" dirty="0" err="1">
                <a:solidFill>
                  <a:schemeClr val="accent2"/>
                </a:solidFill>
              </a:rPr>
              <a:t>cntd</a:t>
            </a:r>
            <a:r>
              <a:rPr lang="en-US" sz="4000" b="1" dirty="0">
                <a:solidFill>
                  <a:schemeClr val="accent2"/>
                </a:solidFill>
              </a:rPr>
              <a:t>.)</a:t>
            </a:r>
            <a:endParaRPr lang="en-ZA" sz="4000" dirty="0"/>
          </a:p>
        </p:txBody>
      </p:sp>
      <p:sp>
        <p:nvSpPr>
          <p:cNvPr id="5" name="Content Placeholder 4"/>
          <p:cNvSpPr>
            <a:spLocks noGrp="1"/>
          </p:cNvSpPr>
          <p:nvPr>
            <p:ph idx="1"/>
          </p:nvPr>
        </p:nvSpPr>
        <p:spPr>
          <a:xfrm>
            <a:off x="838200" y="1419225"/>
            <a:ext cx="10515600" cy="4757738"/>
          </a:xfrm>
        </p:spPr>
        <p:txBody>
          <a:bodyPr anchor="ctr">
            <a:normAutofit fontScale="55000" lnSpcReduction="20000"/>
          </a:bodyPr>
          <a:lstStyle/>
          <a:p>
            <a:pPr marL="346075" indent="-346075">
              <a:lnSpc>
                <a:spcPct val="100000"/>
              </a:lnSpc>
              <a:spcBef>
                <a:spcPts val="0"/>
              </a:spcBef>
              <a:spcAft>
                <a:spcPts val="600"/>
              </a:spcAft>
              <a:buFont typeface="+mj-lt"/>
              <a:buAutoNum type="romanUcPeriod" startAt="2"/>
            </a:pPr>
            <a:r>
              <a:rPr lang="en-ZA" sz="4400" b="1" dirty="0">
                <a:solidFill>
                  <a:schemeClr val="tx1">
                    <a:lumMod val="65000"/>
                    <a:lumOff val="35000"/>
                  </a:schemeClr>
                </a:solidFill>
                <a:cs typeface="Arial" panose="020B0604020202020204" pitchFamily="34" charset="0"/>
              </a:rPr>
              <a:t>Enhancing the scope and relevance of HE provision with regard to the education and training (re conversion sub-sectors in particular); as well as research support to industry</a:t>
            </a:r>
          </a:p>
          <a:p>
            <a:pPr marL="346075" indent="-346075">
              <a:spcAft>
                <a:spcPts val="600"/>
              </a:spcAft>
              <a:buFont typeface="Wingdings" panose="05000000000000000000" pitchFamily="2" charset="2"/>
              <a:buChar char="q"/>
            </a:pPr>
            <a:r>
              <a:rPr lang="en-ZA" sz="4000" b="1" i="1" u="sng" dirty="0">
                <a:solidFill>
                  <a:schemeClr val="accent2"/>
                </a:solidFill>
                <a:cs typeface="Arial" panose="020B0604020202020204" pitchFamily="34" charset="0"/>
              </a:rPr>
              <a:t>OVERALL Recommendation 2</a:t>
            </a:r>
            <a:r>
              <a:rPr lang="en-ZA" sz="4000" b="1" i="1" dirty="0">
                <a:solidFill>
                  <a:schemeClr val="accent2"/>
                </a:solidFill>
                <a:cs typeface="Arial" panose="020B0604020202020204" pitchFamily="34" charset="0"/>
              </a:rPr>
              <a:t>:</a:t>
            </a:r>
            <a:endParaRPr lang="en-ZA" sz="4000" dirty="0">
              <a:solidFill>
                <a:schemeClr val="accent2"/>
              </a:solidFill>
              <a:cs typeface="Arial" panose="020B0604020202020204" pitchFamily="34" charset="0"/>
            </a:endParaRPr>
          </a:p>
          <a:p>
            <a:pPr marL="628650">
              <a:lnSpc>
                <a:spcPct val="110000"/>
              </a:lnSpc>
            </a:pPr>
            <a:r>
              <a:rPr lang="en-ZA" sz="3600" i="1" dirty="0">
                <a:solidFill>
                  <a:schemeClr val="accent5">
                    <a:lumMod val="75000"/>
                  </a:schemeClr>
                </a:solidFill>
                <a:cs typeface="Arial" panose="020B0604020202020204" pitchFamily="34" charset="0"/>
              </a:rPr>
              <a:t>The </a:t>
            </a:r>
            <a:r>
              <a:rPr lang="en-ZA" sz="3600" i="1" u="sng" dirty="0">
                <a:solidFill>
                  <a:schemeClr val="accent5">
                    <a:lumMod val="75000"/>
                  </a:schemeClr>
                </a:solidFill>
                <a:cs typeface="Arial" panose="020B0604020202020204" pitchFamily="34" charset="0"/>
              </a:rPr>
              <a:t>Plastics Chamber and Plastics SA </a:t>
            </a:r>
            <a:r>
              <a:rPr lang="en-ZA" sz="3600" i="1" dirty="0">
                <a:solidFill>
                  <a:schemeClr val="accent5">
                    <a:lumMod val="75000"/>
                  </a:schemeClr>
                </a:solidFill>
                <a:cs typeface="Arial" panose="020B0604020202020204" pitchFamily="34" charset="0"/>
              </a:rPr>
              <a:t>should</a:t>
            </a:r>
            <a:r>
              <a:rPr lang="en-ZA" sz="3600" b="1" i="1" dirty="0">
                <a:solidFill>
                  <a:schemeClr val="accent5">
                    <a:lumMod val="75000"/>
                  </a:schemeClr>
                </a:solidFill>
                <a:cs typeface="Arial" panose="020B0604020202020204" pitchFamily="34" charset="0"/>
              </a:rPr>
              <a:t> </a:t>
            </a:r>
            <a:r>
              <a:rPr lang="en-ZA" sz="3600" i="1" u="sng" dirty="0">
                <a:solidFill>
                  <a:schemeClr val="accent5">
                    <a:lumMod val="75000"/>
                  </a:schemeClr>
                </a:solidFill>
                <a:cs typeface="Arial" panose="020B0604020202020204" pitchFamily="34" charset="0"/>
              </a:rPr>
              <a:t>assume strong leadership and facilitating roles </a:t>
            </a:r>
            <a:r>
              <a:rPr lang="en-ZA" sz="3600" i="1" dirty="0">
                <a:solidFill>
                  <a:schemeClr val="accent5">
                    <a:lumMod val="75000"/>
                  </a:schemeClr>
                </a:solidFill>
                <a:cs typeface="Arial" panose="020B0604020202020204" pitchFamily="34" charset="0"/>
              </a:rPr>
              <a:t>to effect changes to current provision as suggested by industry and HE constituencies in pursuit of </a:t>
            </a:r>
            <a:r>
              <a:rPr lang="en-ZA" sz="3600" i="1" u="sng" dirty="0">
                <a:solidFill>
                  <a:schemeClr val="accent5">
                    <a:lumMod val="75000"/>
                  </a:schemeClr>
                </a:solidFill>
                <a:cs typeface="Arial" panose="020B0604020202020204" pitchFamily="34" charset="0"/>
              </a:rPr>
              <a:t>aligning the current HE qualifications and programmes </a:t>
            </a:r>
            <a:r>
              <a:rPr lang="en-ZA" sz="3600" i="1" dirty="0">
                <a:solidFill>
                  <a:schemeClr val="accent5">
                    <a:lumMod val="75000"/>
                  </a:schemeClr>
                </a:solidFill>
                <a:cs typeface="Arial" panose="020B0604020202020204" pitchFamily="34" charset="0"/>
              </a:rPr>
              <a:t>to ensure the supply of dedicated plastics industry engineers, scientists and technicians.  </a:t>
            </a:r>
            <a:endParaRPr lang="en-ZA" sz="3600" dirty="0">
              <a:solidFill>
                <a:schemeClr val="accent5">
                  <a:lumMod val="75000"/>
                </a:schemeClr>
              </a:solidFill>
              <a:cs typeface="Arial" panose="020B0604020202020204" pitchFamily="34" charset="0"/>
            </a:endParaRPr>
          </a:p>
          <a:p>
            <a:pPr marL="628650">
              <a:lnSpc>
                <a:spcPct val="110000"/>
              </a:lnSpc>
            </a:pPr>
            <a:r>
              <a:rPr lang="en-ZA" sz="3600" i="1" dirty="0">
                <a:solidFill>
                  <a:schemeClr val="accent5">
                    <a:lumMod val="75000"/>
                  </a:schemeClr>
                </a:solidFill>
                <a:cs typeface="Arial" panose="020B0604020202020204" pitchFamily="34" charset="0"/>
              </a:rPr>
              <a:t>Of </a:t>
            </a:r>
            <a:r>
              <a:rPr lang="en-ZA" sz="3600" i="1" u="sng" dirty="0">
                <a:solidFill>
                  <a:schemeClr val="accent5">
                    <a:lumMod val="75000"/>
                  </a:schemeClr>
                </a:solidFill>
                <a:cs typeface="Arial" panose="020B0604020202020204" pitchFamily="34" charset="0"/>
              </a:rPr>
              <a:t>particular focus </a:t>
            </a:r>
            <a:r>
              <a:rPr lang="en-ZA" sz="3600" i="1" dirty="0">
                <a:solidFill>
                  <a:schemeClr val="accent5">
                    <a:lumMod val="75000"/>
                  </a:schemeClr>
                </a:solidFill>
                <a:cs typeface="Arial" panose="020B0604020202020204" pitchFamily="34" charset="0"/>
              </a:rPr>
              <a:t>should be the amending the current ‘stock and trade’ qualifications comprising a polymer/ materials science—process/ materials engineering disciplinary mix to also include a </a:t>
            </a:r>
            <a:r>
              <a:rPr lang="en-ZA" sz="3600" i="1" u="sng" dirty="0">
                <a:solidFill>
                  <a:schemeClr val="accent5">
                    <a:lumMod val="75000"/>
                  </a:schemeClr>
                </a:solidFill>
                <a:cs typeface="Arial" panose="020B0604020202020204" pitchFamily="34" charset="0"/>
              </a:rPr>
              <a:t>mechanical engineering dimension </a:t>
            </a:r>
            <a:r>
              <a:rPr lang="en-ZA" sz="3600" i="1" dirty="0">
                <a:solidFill>
                  <a:schemeClr val="accent5">
                    <a:lumMod val="75000"/>
                  </a:schemeClr>
                </a:solidFill>
                <a:cs typeface="Arial" panose="020B0604020202020204" pitchFamily="34" charset="0"/>
              </a:rPr>
              <a:t>whilst also </a:t>
            </a:r>
            <a:r>
              <a:rPr lang="en-ZA" sz="3600" i="1" u="sng" dirty="0">
                <a:solidFill>
                  <a:schemeClr val="accent5">
                    <a:lumMod val="75000"/>
                  </a:schemeClr>
                </a:solidFill>
                <a:cs typeface="Arial" panose="020B0604020202020204" pitchFamily="34" charset="0"/>
              </a:rPr>
              <a:t>reducing the scope of the polymer science component</a:t>
            </a:r>
            <a:r>
              <a:rPr lang="en-ZA" sz="3600" i="1" dirty="0">
                <a:solidFill>
                  <a:schemeClr val="accent5">
                    <a:lumMod val="75000"/>
                  </a:schemeClr>
                </a:solidFill>
                <a:cs typeface="Arial" panose="020B0604020202020204" pitchFamily="34" charset="0"/>
              </a:rPr>
              <a:t> to an exclusive </a:t>
            </a:r>
            <a:r>
              <a:rPr lang="en-ZA" sz="3600" i="1" u="sng" dirty="0">
                <a:solidFill>
                  <a:schemeClr val="accent5">
                    <a:lumMod val="75000"/>
                  </a:schemeClr>
                </a:solidFill>
                <a:cs typeface="Arial" panose="020B0604020202020204" pitchFamily="34" charset="0"/>
              </a:rPr>
              <a:t>‘plastics knowledge’ focus</a:t>
            </a:r>
            <a:r>
              <a:rPr lang="en-ZA" sz="3600" i="1" dirty="0">
                <a:solidFill>
                  <a:schemeClr val="accent5">
                    <a:lumMod val="75000"/>
                  </a:schemeClr>
                </a:solidFill>
                <a:cs typeface="Arial" panose="020B0604020202020204" pitchFamily="34" charset="0"/>
              </a:rPr>
              <a:t> in consultation with ECSA. </a:t>
            </a:r>
            <a:endParaRPr lang="en-ZA" sz="3600" dirty="0">
              <a:solidFill>
                <a:schemeClr val="accent5">
                  <a:lumMod val="75000"/>
                </a:schemeClr>
              </a:solidFill>
              <a:cs typeface="Arial" panose="020B0604020202020204" pitchFamily="34" charset="0"/>
            </a:endParaRPr>
          </a:p>
          <a:p>
            <a:pPr marL="628650">
              <a:lnSpc>
                <a:spcPct val="110000"/>
              </a:lnSpc>
            </a:pPr>
            <a:r>
              <a:rPr lang="en-ZA" sz="3600" i="1" dirty="0">
                <a:solidFill>
                  <a:schemeClr val="accent5">
                    <a:lumMod val="75000"/>
                  </a:schemeClr>
                </a:solidFill>
                <a:cs typeface="Arial" panose="020B0604020202020204" pitchFamily="34" charset="0"/>
              </a:rPr>
              <a:t>Such an undertaking should take the form of a </a:t>
            </a:r>
            <a:r>
              <a:rPr lang="en-ZA" sz="3600" i="1" u="sng" dirty="0">
                <a:solidFill>
                  <a:schemeClr val="accent5">
                    <a:lumMod val="75000"/>
                  </a:schemeClr>
                </a:solidFill>
                <a:cs typeface="Arial" panose="020B0604020202020204" pitchFamily="34" charset="0"/>
              </a:rPr>
              <a:t>joint venture </a:t>
            </a:r>
            <a:r>
              <a:rPr lang="en-ZA" sz="3600" i="1" dirty="0">
                <a:solidFill>
                  <a:schemeClr val="accent5">
                    <a:lumMod val="75000"/>
                  </a:schemeClr>
                </a:solidFill>
                <a:cs typeface="Arial" panose="020B0604020202020204" pitchFamily="34" charset="0"/>
              </a:rPr>
              <a:t>between the relevant HE institutions and industry stakeholders, with funding, as may be required, provided by industry.</a:t>
            </a:r>
            <a:endParaRPr lang="en-US" sz="3300" dirty="0"/>
          </a:p>
        </p:txBody>
      </p:sp>
    </p:spTree>
    <p:extLst>
      <p:ext uri="{BB962C8B-B14F-4D97-AF65-F5344CB8AC3E}">
        <p14:creationId xmlns:p14="http://schemas.microsoft.com/office/powerpoint/2010/main" val="335698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984281"/>
          </a:xfrm>
        </p:spPr>
        <p:txBody>
          <a:bodyPr>
            <a:normAutofit/>
          </a:bodyPr>
          <a:lstStyle/>
          <a:p>
            <a:pPr algn="ctr"/>
            <a:r>
              <a:rPr lang="en-US" sz="4000" b="1" dirty="0">
                <a:solidFill>
                  <a:schemeClr val="accent2"/>
                </a:solidFill>
              </a:rPr>
              <a:t>OVERALL Recommendations (–</a:t>
            </a:r>
            <a:r>
              <a:rPr lang="en-US" sz="4000" b="1" dirty="0" err="1">
                <a:solidFill>
                  <a:schemeClr val="accent2"/>
                </a:solidFill>
              </a:rPr>
              <a:t>cntd</a:t>
            </a:r>
            <a:r>
              <a:rPr lang="en-US" sz="4000" b="1" dirty="0">
                <a:solidFill>
                  <a:schemeClr val="accent2"/>
                </a:solidFill>
              </a:rPr>
              <a:t>.)</a:t>
            </a:r>
            <a:endParaRPr lang="en-ZA" sz="4000" dirty="0"/>
          </a:p>
        </p:txBody>
      </p:sp>
      <p:sp>
        <p:nvSpPr>
          <p:cNvPr id="5" name="Content Placeholder 4"/>
          <p:cNvSpPr>
            <a:spLocks noGrp="1"/>
          </p:cNvSpPr>
          <p:nvPr>
            <p:ph idx="1"/>
          </p:nvPr>
        </p:nvSpPr>
        <p:spPr>
          <a:xfrm>
            <a:off x="838200" y="1349406"/>
            <a:ext cx="10515600" cy="4827557"/>
          </a:xfrm>
        </p:spPr>
        <p:txBody>
          <a:bodyPr anchor="ctr">
            <a:normAutofit/>
          </a:bodyPr>
          <a:lstStyle/>
          <a:p>
            <a:pPr marL="342900" indent="-342900">
              <a:spcBef>
                <a:spcPts val="800"/>
              </a:spcBef>
              <a:buFont typeface="Wingdings" panose="05000000000000000000" pitchFamily="2" charset="2"/>
              <a:buChar char="q"/>
            </a:pPr>
            <a:r>
              <a:rPr lang="en-US" sz="2400" b="1" i="1" u="sng" dirty="0">
                <a:solidFill>
                  <a:schemeClr val="accent2"/>
                </a:solidFill>
              </a:rPr>
              <a:t>Overall recommendation 3</a:t>
            </a:r>
            <a:r>
              <a:rPr lang="en-US" sz="2400" b="1" i="1" dirty="0">
                <a:solidFill>
                  <a:schemeClr val="accent2"/>
                </a:solidFill>
              </a:rPr>
              <a:t>:</a:t>
            </a:r>
            <a:endParaRPr lang="en-ZA" sz="2400" b="1" i="1" dirty="0">
              <a:solidFill>
                <a:schemeClr val="accent2"/>
              </a:solidFill>
            </a:endParaRPr>
          </a:p>
          <a:p>
            <a:pPr marL="342900" indent="0">
              <a:lnSpc>
                <a:spcPct val="100000"/>
              </a:lnSpc>
              <a:buNone/>
            </a:pPr>
            <a:r>
              <a:rPr lang="en-ZA" sz="2200" i="1" dirty="0">
                <a:solidFill>
                  <a:schemeClr val="accent5">
                    <a:lumMod val="75000"/>
                  </a:schemeClr>
                </a:solidFill>
              </a:rPr>
              <a:t>Industry bodies are implored, as a critical priority, to find creative and substantial ways to </a:t>
            </a:r>
            <a:r>
              <a:rPr lang="en-ZA" sz="2200" i="1" u="sng" dirty="0">
                <a:solidFill>
                  <a:schemeClr val="accent5">
                    <a:lumMod val="75000"/>
                  </a:schemeClr>
                </a:solidFill>
              </a:rPr>
              <a:t>alleviate the increasing funding crisis burdening HE institutions in partnership with industry </a:t>
            </a:r>
            <a:r>
              <a:rPr lang="en-ZA" sz="2200" i="1" dirty="0">
                <a:solidFill>
                  <a:schemeClr val="accent5">
                    <a:lumMod val="75000"/>
                  </a:schemeClr>
                </a:solidFill>
              </a:rPr>
              <a:t>with particular reference to: </a:t>
            </a:r>
          </a:p>
          <a:p>
            <a:pPr marL="914400" indent="-342900">
              <a:spcBef>
                <a:spcPts val="600"/>
              </a:spcBef>
            </a:pPr>
            <a:r>
              <a:rPr lang="en-ZA" sz="2200" i="1" u="sng" dirty="0">
                <a:solidFill>
                  <a:schemeClr val="accent5">
                    <a:lumMod val="75000"/>
                  </a:schemeClr>
                </a:solidFill>
              </a:rPr>
              <a:t>bursary support </a:t>
            </a:r>
            <a:r>
              <a:rPr lang="en-ZA" sz="2200" i="1" dirty="0">
                <a:solidFill>
                  <a:schemeClr val="accent5">
                    <a:lumMod val="75000"/>
                  </a:schemeClr>
                </a:solidFill>
              </a:rPr>
              <a:t>for post-graduate students to address the decline in uptake of higher-level studies and corresponding opportunities for specialisation </a:t>
            </a:r>
          </a:p>
          <a:p>
            <a:pPr marL="914400" indent="-342900">
              <a:spcBef>
                <a:spcPts val="600"/>
              </a:spcBef>
            </a:pPr>
            <a:r>
              <a:rPr lang="en-ZA" sz="2200" i="1" u="sng" dirty="0">
                <a:solidFill>
                  <a:schemeClr val="accent5">
                    <a:lumMod val="75000"/>
                  </a:schemeClr>
                </a:solidFill>
              </a:rPr>
              <a:t>research</a:t>
            </a:r>
            <a:r>
              <a:rPr lang="en-ZA" sz="2200" i="1" dirty="0">
                <a:solidFill>
                  <a:schemeClr val="accent5">
                    <a:lumMod val="75000"/>
                  </a:schemeClr>
                </a:solidFill>
              </a:rPr>
              <a:t> funding (dedicated staff and equipment) </a:t>
            </a:r>
          </a:p>
          <a:p>
            <a:pPr marL="914400" indent="-342900">
              <a:spcBef>
                <a:spcPts val="600"/>
              </a:spcBef>
            </a:pPr>
            <a:r>
              <a:rPr lang="en-ZA" sz="2200" i="1" dirty="0">
                <a:solidFill>
                  <a:schemeClr val="accent5">
                    <a:lumMod val="75000"/>
                  </a:schemeClr>
                </a:solidFill>
              </a:rPr>
              <a:t>equipping </a:t>
            </a:r>
            <a:r>
              <a:rPr lang="en-ZA" sz="2200" i="1" u="sng" dirty="0">
                <a:solidFill>
                  <a:schemeClr val="accent5">
                    <a:lumMod val="75000"/>
                  </a:schemeClr>
                </a:solidFill>
              </a:rPr>
              <a:t>practical training </a:t>
            </a:r>
            <a:r>
              <a:rPr lang="en-ZA" sz="2200" i="1" dirty="0">
                <a:solidFill>
                  <a:schemeClr val="accent5">
                    <a:lumMod val="75000"/>
                  </a:schemeClr>
                </a:solidFill>
              </a:rPr>
              <a:t>facilities to e</a:t>
            </a:r>
            <a:r>
              <a:rPr lang="en-ZA" sz="2200" i="1" dirty="0">
                <a:solidFill>
                  <a:schemeClr val="accent5">
                    <a:lumMod val="75000"/>
                  </a:schemeClr>
                </a:solidFill>
                <a:ea typeface="Calibri" panose="020F0502020204030204" pitchFamily="34" charset="0"/>
              </a:rPr>
              <a:t>nhance world-of work readiness of graduates</a:t>
            </a:r>
            <a:r>
              <a:rPr lang="en-ZA" sz="2200" i="1" dirty="0">
                <a:solidFill>
                  <a:schemeClr val="accent5">
                    <a:lumMod val="75000"/>
                  </a:schemeClr>
                </a:solidFill>
              </a:rPr>
              <a:t>  </a:t>
            </a:r>
          </a:p>
          <a:p>
            <a:pPr marL="914400" indent="-342900">
              <a:spcBef>
                <a:spcPts val="600"/>
              </a:spcBef>
            </a:pPr>
            <a:r>
              <a:rPr lang="en-US" sz="2200" i="1" dirty="0">
                <a:solidFill>
                  <a:schemeClr val="accent5">
                    <a:lumMod val="75000"/>
                  </a:schemeClr>
                </a:solidFill>
              </a:rPr>
              <a:t>funding of </a:t>
            </a:r>
            <a:r>
              <a:rPr lang="en-US" sz="2200" i="1" u="sng" dirty="0">
                <a:solidFill>
                  <a:schemeClr val="accent5">
                    <a:lumMod val="75000"/>
                  </a:schemeClr>
                </a:solidFill>
              </a:rPr>
              <a:t>internships</a:t>
            </a:r>
            <a:r>
              <a:rPr lang="en-US" sz="2200" i="1" dirty="0">
                <a:solidFill>
                  <a:schemeClr val="accent5">
                    <a:lumMod val="75000"/>
                  </a:schemeClr>
                </a:solidFill>
              </a:rPr>
              <a:t> for graduates</a:t>
            </a:r>
            <a:endParaRPr lang="en-ZA" sz="2200" i="1" dirty="0">
              <a:solidFill>
                <a:schemeClr val="accent5">
                  <a:lumMod val="75000"/>
                </a:schemeClr>
              </a:solidFill>
            </a:endParaRPr>
          </a:p>
          <a:p>
            <a:pPr marL="914400" indent="-342900">
              <a:spcBef>
                <a:spcPts val="600"/>
              </a:spcBef>
            </a:pPr>
            <a:r>
              <a:rPr lang="en-ZA" sz="2200" i="1" dirty="0">
                <a:solidFill>
                  <a:schemeClr val="accent5">
                    <a:lumMod val="75000"/>
                  </a:schemeClr>
                </a:solidFill>
              </a:rPr>
              <a:t>stimulating uptake by industry of </a:t>
            </a:r>
            <a:r>
              <a:rPr lang="en-ZA" sz="2200" i="1" u="sng" dirty="0">
                <a:solidFill>
                  <a:schemeClr val="accent5">
                    <a:lumMod val="75000"/>
                  </a:schemeClr>
                </a:solidFill>
              </a:rPr>
              <a:t>short course </a:t>
            </a:r>
            <a:r>
              <a:rPr lang="en-ZA" sz="2200" i="1" dirty="0">
                <a:solidFill>
                  <a:schemeClr val="accent5">
                    <a:lumMod val="75000"/>
                  </a:schemeClr>
                </a:solidFill>
              </a:rPr>
              <a:t>offerings </a:t>
            </a:r>
            <a:endParaRPr lang="en-US" sz="2200" i="1" dirty="0">
              <a:solidFill>
                <a:schemeClr val="accent5">
                  <a:lumMod val="75000"/>
                </a:schemeClr>
              </a:solidFill>
              <a:ea typeface="Calibri" panose="020F0502020204030204" pitchFamily="34" charset="0"/>
            </a:endParaRPr>
          </a:p>
        </p:txBody>
      </p:sp>
    </p:spTree>
    <p:extLst>
      <p:ext uri="{BB962C8B-B14F-4D97-AF65-F5344CB8AC3E}">
        <p14:creationId xmlns:p14="http://schemas.microsoft.com/office/powerpoint/2010/main" val="1093272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000" b="1" dirty="0">
                <a:solidFill>
                  <a:schemeClr val="accent2"/>
                </a:solidFill>
              </a:rPr>
              <a:t>Overall Recommendations </a:t>
            </a:r>
            <a:r>
              <a:rPr lang="en-US" sz="4000" b="1" i="1" dirty="0">
                <a:solidFill>
                  <a:schemeClr val="accent2"/>
                </a:solidFill>
              </a:rPr>
              <a:t>(–</a:t>
            </a:r>
            <a:r>
              <a:rPr lang="en-US" sz="4000" b="1" i="1" dirty="0" err="1">
                <a:solidFill>
                  <a:schemeClr val="accent2"/>
                </a:solidFill>
              </a:rPr>
              <a:t>cntd</a:t>
            </a:r>
            <a:r>
              <a:rPr lang="en-US" sz="4000" b="1" i="1" dirty="0">
                <a:solidFill>
                  <a:schemeClr val="accent2"/>
                </a:solidFill>
              </a:rPr>
              <a:t>.)</a:t>
            </a:r>
            <a:endParaRPr lang="en-ZA" sz="4000" b="1" i="1" dirty="0">
              <a:solidFill>
                <a:schemeClr val="accent2"/>
              </a:solidFill>
            </a:endParaRPr>
          </a:p>
        </p:txBody>
      </p:sp>
      <p:sp>
        <p:nvSpPr>
          <p:cNvPr id="5" name="Content Placeholder 4"/>
          <p:cNvSpPr>
            <a:spLocks noGrp="1"/>
          </p:cNvSpPr>
          <p:nvPr>
            <p:ph idx="1"/>
          </p:nvPr>
        </p:nvSpPr>
        <p:spPr/>
        <p:txBody>
          <a:bodyPr anchor="t">
            <a:normAutofit/>
          </a:bodyPr>
          <a:lstStyle/>
          <a:p>
            <a:pPr marL="514350" indent="-514350">
              <a:spcAft>
                <a:spcPts val="1200"/>
              </a:spcAft>
              <a:buFont typeface="+mj-lt"/>
              <a:buAutoNum type="romanUcPeriod" startAt="3"/>
            </a:pPr>
            <a:r>
              <a:rPr lang="en-ZA" sz="2600" b="1" dirty="0">
                <a:solidFill>
                  <a:schemeClr val="tx1">
                    <a:lumMod val="65000"/>
                    <a:lumOff val="35000"/>
                  </a:schemeClr>
                </a:solidFill>
                <a:ea typeface="Calibri" panose="020F0502020204030204" pitchFamily="34" charset="0"/>
              </a:rPr>
              <a:t>Strengthening Industry-HE relations and collaboration</a:t>
            </a:r>
            <a:endParaRPr lang="en-US" sz="2600" i="1" dirty="0">
              <a:solidFill>
                <a:schemeClr val="tx1">
                  <a:lumMod val="65000"/>
                  <a:lumOff val="35000"/>
                </a:schemeClr>
              </a:solidFill>
            </a:endParaRPr>
          </a:p>
          <a:p>
            <a:pPr marL="457200" indent="-457200">
              <a:buFont typeface="Wingdings" panose="05000000000000000000" pitchFamily="2" charset="2"/>
              <a:buChar char="q"/>
            </a:pPr>
            <a:r>
              <a:rPr lang="en-ZA" sz="2400" b="1" i="1" u="sng" dirty="0">
                <a:solidFill>
                  <a:schemeClr val="accent2"/>
                </a:solidFill>
                <a:ea typeface="Calibri" panose="020F0502020204030204" pitchFamily="34" charset="0"/>
              </a:rPr>
              <a:t>Overall Recommendation 4</a:t>
            </a:r>
            <a:r>
              <a:rPr lang="en-ZA" sz="2400" b="1" i="1" dirty="0">
                <a:solidFill>
                  <a:schemeClr val="accent2"/>
                </a:solidFill>
                <a:ea typeface="Calibri" panose="020F0502020204030204" pitchFamily="34" charset="0"/>
              </a:rPr>
              <a:t>: </a:t>
            </a:r>
            <a:endParaRPr lang="en-ZA" sz="2400" i="1" dirty="0">
              <a:solidFill>
                <a:schemeClr val="accent2"/>
              </a:solidFill>
              <a:ea typeface="Calibri" panose="020F0502020204030204" pitchFamily="34" charset="0"/>
            </a:endParaRPr>
          </a:p>
          <a:p>
            <a:pPr marL="457200" indent="0">
              <a:buNone/>
            </a:pPr>
            <a:r>
              <a:rPr lang="en-ZA" sz="2200" i="1" dirty="0">
                <a:solidFill>
                  <a:schemeClr val="accent5">
                    <a:lumMod val="75000"/>
                  </a:schemeClr>
                </a:solidFill>
                <a:ea typeface="Calibri" panose="020F0502020204030204" pitchFamily="34" charset="0"/>
              </a:rPr>
              <a:t>Against the background of the </a:t>
            </a:r>
            <a:r>
              <a:rPr lang="en-ZA" sz="2200" i="1" u="sng" dirty="0">
                <a:solidFill>
                  <a:schemeClr val="accent5">
                    <a:lumMod val="75000"/>
                  </a:schemeClr>
                </a:solidFill>
                <a:ea typeface="Calibri" panose="020F0502020204030204" pitchFamily="34" charset="0"/>
              </a:rPr>
              <a:t>disconnect</a:t>
            </a:r>
            <a:r>
              <a:rPr lang="en-ZA" sz="2200" i="1" dirty="0">
                <a:solidFill>
                  <a:schemeClr val="accent5">
                    <a:lumMod val="75000"/>
                  </a:schemeClr>
                </a:solidFill>
                <a:ea typeface="Calibri" panose="020F0502020204030204" pitchFamily="34" charset="0"/>
              </a:rPr>
              <a:t> that currently characterises Industry–HE relations and collaboration, by and large, and unsuccessful attempts in the past to bridge this divide in any sustainable or lasting ways; </a:t>
            </a:r>
            <a:r>
              <a:rPr lang="en-ZA" sz="2200" i="1" u="sng" dirty="0">
                <a:solidFill>
                  <a:schemeClr val="accent5">
                    <a:lumMod val="75000"/>
                  </a:schemeClr>
                </a:solidFill>
                <a:ea typeface="Calibri" panose="020F0502020204030204" pitchFamily="34" charset="0"/>
              </a:rPr>
              <a:t>Industry Associations, the Plastics Chamber and Plastics SA</a:t>
            </a:r>
            <a:r>
              <a:rPr lang="en-ZA" sz="2200" i="1" dirty="0">
                <a:solidFill>
                  <a:schemeClr val="accent5">
                    <a:lumMod val="75000"/>
                  </a:schemeClr>
                </a:solidFill>
                <a:ea typeface="Calibri" panose="020F0502020204030204" pitchFamily="34" charset="0"/>
              </a:rPr>
              <a:t> should </a:t>
            </a:r>
            <a:r>
              <a:rPr lang="en-ZA" sz="2200" i="1" u="sng" dirty="0">
                <a:solidFill>
                  <a:schemeClr val="accent5">
                    <a:lumMod val="75000"/>
                  </a:schemeClr>
                </a:solidFill>
                <a:ea typeface="Calibri" panose="020F0502020204030204" pitchFamily="34" charset="0"/>
              </a:rPr>
              <a:t>devise effective ways to promote engagement and trust relationships-building between HE and industry </a:t>
            </a:r>
            <a:r>
              <a:rPr lang="en-ZA" sz="2200" i="1" dirty="0">
                <a:solidFill>
                  <a:schemeClr val="accent5">
                    <a:lumMod val="75000"/>
                  </a:schemeClr>
                </a:solidFill>
                <a:ea typeface="Calibri" panose="020F0502020204030204" pitchFamily="34" charset="0"/>
              </a:rPr>
              <a:t>to collaborate around mutual areas of concern, needs and aspirations – with the ultimate goal of high-level human capital development interventions that will nurture an innovative and competitive plastics industry. </a:t>
            </a:r>
            <a:endParaRPr lang="en-US" sz="2200" dirty="0"/>
          </a:p>
        </p:txBody>
      </p:sp>
    </p:spTree>
    <p:extLst>
      <p:ext uri="{BB962C8B-B14F-4D97-AF65-F5344CB8AC3E}">
        <p14:creationId xmlns:p14="http://schemas.microsoft.com/office/powerpoint/2010/main" val="2289464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0722" y="33734"/>
            <a:ext cx="10515600" cy="1325563"/>
          </a:xfrm>
        </p:spPr>
        <p:txBody>
          <a:bodyPr>
            <a:normAutofit/>
          </a:bodyPr>
          <a:lstStyle/>
          <a:p>
            <a:pPr algn="ctr"/>
            <a:r>
              <a:rPr lang="en-US" sz="4000" b="1" dirty="0">
                <a:solidFill>
                  <a:schemeClr val="accent2"/>
                </a:solidFill>
              </a:rPr>
              <a:t>Conclusions </a:t>
            </a:r>
            <a:endParaRPr lang="en-ZA" sz="4000" b="1" i="1" dirty="0">
              <a:solidFill>
                <a:schemeClr val="accent2"/>
              </a:solidFill>
            </a:endParaRPr>
          </a:p>
        </p:txBody>
      </p:sp>
      <p:sp>
        <p:nvSpPr>
          <p:cNvPr id="6" name="TextBox 5">
            <a:extLst>
              <a:ext uri="{FF2B5EF4-FFF2-40B4-BE49-F238E27FC236}">
                <a16:creationId xmlns="" xmlns:a16="http://schemas.microsoft.com/office/drawing/2014/main" id="{5E13443E-79A0-4453-BE20-4439D0A0C790}"/>
              </a:ext>
            </a:extLst>
          </p:cNvPr>
          <p:cNvSpPr txBox="1"/>
          <p:nvPr/>
        </p:nvSpPr>
        <p:spPr>
          <a:xfrm>
            <a:off x="838200" y="1359297"/>
            <a:ext cx="6278217" cy="4124206"/>
          </a:xfrm>
          <a:prstGeom prst="rect">
            <a:avLst/>
          </a:prstGeom>
          <a:noFill/>
          <a:ln>
            <a:solidFill>
              <a:schemeClr val="tx1"/>
            </a:solidFill>
          </a:ln>
        </p:spPr>
        <p:txBody>
          <a:bodyPr wrap="square" rtlCol="0">
            <a:spAutoFit/>
          </a:bodyPr>
          <a:lstStyle/>
          <a:p>
            <a:pPr>
              <a:spcAft>
                <a:spcPts val="1200"/>
              </a:spcAft>
            </a:pPr>
            <a:r>
              <a:rPr lang="en-ZA" sz="2600" b="1" i="1" dirty="0">
                <a:solidFill>
                  <a:schemeClr val="tx1">
                    <a:lumMod val="65000"/>
                    <a:lumOff val="35000"/>
                  </a:schemeClr>
                </a:solidFill>
              </a:rPr>
              <a:t>Current Situation </a:t>
            </a:r>
          </a:p>
          <a:p>
            <a:pPr marL="342900" indent="-342900">
              <a:spcAft>
                <a:spcPts val="1200"/>
              </a:spcAft>
              <a:buFont typeface="Wingdings" panose="05000000000000000000" pitchFamily="2" charset="2"/>
              <a:buChar char="Ø"/>
            </a:pPr>
            <a:r>
              <a:rPr lang="en-ZA" sz="2200" i="1" dirty="0">
                <a:solidFill>
                  <a:schemeClr val="accent5">
                    <a:lumMod val="75000"/>
                  </a:schemeClr>
                </a:solidFill>
                <a:ea typeface="Calibri" panose="020F0502020204030204" pitchFamily="34" charset="0"/>
              </a:rPr>
              <a:t>Conflation of Artisan, Technician and Engineer by industry </a:t>
            </a:r>
          </a:p>
          <a:p>
            <a:pPr marL="342900" indent="-342900">
              <a:spcAft>
                <a:spcPts val="1200"/>
              </a:spcAft>
              <a:buFont typeface="Wingdings" panose="05000000000000000000" pitchFamily="2" charset="2"/>
              <a:buChar char="Ø"/>
            </a:pPr>
            <a:r>
              <a:rPr lang="en-ZA" sz="2200" i="1" dirty="0">
                <a:solidFill>
                  <a:schemeClr val="accent5">
                    <a:lumMod val="75000"/>
                  </a:schemeClr>
                </a:solidFill>
                <a:ea typeface="Calibri" panose="020F0502020204030204" pitchFamily="34" charset="0"/>
              </a:rPr>
              <a:t>Differing views from HE and Industry</a:t>
            </a:r>
          </a:p>
          <a:p>
            <a:pPr marL="342900" indent="-342900">
              <a:spcAft>
                <a:spcPts val="1200"/>
              </a:spcAft>
              <a:buFont typeface="Wingdings" panose="05000000000000000000" pitchFamily="2" charset="2"/>
              <a:buChar char="Ø"/>
            </a:pPr>
            <a:r>
              <a:rPr lang="en-ZA" sz="2200" i="1" dirty="0">
                <a:solidFill>
                  <a:schemeClr val="accent5">
                    <a:lumMod val="75000"/>
                  </a:schemeClr>
                </a:solidFill>
                <a:ea typeface="Calibri" panose="020F0502020204030204" pitchFamily="34" charset="0"/>
              </a:rPr>
              <a:t>Generic education provision</a:t>
            </a:r>
            <a:r>
              <a:rPr lang="en-US" sz="2200" i="1" dirty="0">
                <a:solidFill>
                  <a:schemeClr val="accent5">
                    <a:lumMod val="75000"/>
                  </a:schemeClr>
                </a:solidFill>
                <a:ea typeface="Calibri" panose="020F0502020204030204" pitchFamily="34" charset="0"/>
              </a:rPr>
              <a:t> only</a:t>
            </a:r>
          </a:p>
          <a:p>
            <a:pPr marL="342900" indent="-342900">
              <a:spcAft>
                <a:spcPts val="1200"/>
              </a:spcAft>
              <a:buFont typeface="Wingdings" panose="05000000000000000000" pitchFamily="2" charset="2"/>
              <a:buChar char="Ø"/>
            </a:pPr>
            <a:r>
              <a:rPr lang="en-US" sz="2200" i="1" dirty="0" err="1">
                <a:solidFill>
                  <a:schemeClr val="accent5">
                    <a:lumMod val="75000"/>
                  </a:schemeClr>
                </a:solidFill>
                <a:ea typeface="Calibri" panose="020F0502020204030204" pitchFamily="34" charset="0"/>
              </a:rPr>
              <a:t>Specialisation</a:t>
            </a:r>
            <a:r>
              <a:rPr lang="en-US" sz="2200" i="1" dirty="0">
                <a:solidFill>
                  <a:schemeClr val="accent5">
                    <a:lumMod val="75000"/>
                  </a:schemeClr>
                </a:solidFill>
                <a:ea typeface="Calibri" panose="020F0502020204030204" pitchFamily="34" charset="0"/>
              </a:rPr>
              <a:t> at post graduate level only</a:t>
            </a:r>
          </a:p>
          <a:p>
            <a:pPr marL="342900" indent="-342900">
              <a:spcAft>
                <a:spcPts val="1200"/>
              </a:spcAft>
              <a:buFont typeface="Wingdings" panose="05000000000000000000" pitchFamily="2" charset="2"/>
              <a:buChar char="Ø"/>
            </a:pPr>
            <a:r>
              <a:rPr lang="en-US" sz="2200" i="1" dirty="0">
                <a:solidFill>
                  <a:schemeClr val="accent5">
                    <a:lumMod val="75000"/>
                  </a:schemeClr>
                </a:solidFill>
                <a:ea typeface="Calibri" panose="020F0502020204030204" pitchFamily="34" charset="0"/>
              </a:rPr>
              <a:t>Historical HE polar position: Engineering and Science</a:t>
            </a:r>
          </a:p>
          <a:p>
            <a:pPr marL="342900" indent="-342900">
              <a:spcAft>
                <a:spcPts val="1200"/>
              </a:spcAft>
              <a:buFont typeface="Wingdings" panose="05000000000000000000" pitchFamily="2" charset="2"/>
              <a:buChar char="Ø"/>
            </a:pPr>
            <a:r>
              <a:rPr lang="en-US" sz="2200" i="1" dirty="0">
                <a:solidFill>
                  <a:schemeClr val="accent5">
                    <a:lumMod val="75000"/>
                  </a:schemeClr>
                </a:solidFill>
                <a:ea typeface="Calibri" panose="020F0502020204030204" pitchFamily="34" charset="0"/>
              </a:rPr>
              <a:t>ATR data limited (dichotomous findings)</a:t>
            </a:r>
            <a:endParaRPr lang="en-ZA" dirty="0"/>
          </a:p>
        </p:txBody>
      </p:sp>
      <p:sp>
        <p:nvSpPr>
          <p:cNvPr id="7" name="TextBox 6">
            <a:extLst>
              <a:ext uri="{FF2B5EF4-FFF2-40B4-BE49-F238E27FC236}">
                <a16:creationId xmlns="" xmlns:a16="http://schemas.microsoft.com/office/drawing/2014/main" id="{DAA92184-E78C-4FCA-9FB8-BD4147D1FC37}"/>
              </a:ext>
            </a:extLst>
          </p:cNvPr>
          <p:cNvSpPr txBox="1"/>
          <p:nvPr/>
        </p:nvSpPr>
        <p:spPr>
          <a:xfrm>
            <a:off x="7431157" y="1359297"/>
            <a:ext cx="3922643" cy="4124206"/>
          </a:xfrm>
          <a:prstGeom prst="rect">
            <a:avLst/>
          </a:prstGeom>
          <a:noFill/>
          <a:ln>
            <a:solidFill>
              <a:schemeClr val="tx1"/>
            </a:solidFill>
          </a:ln>
        </p:spPr>
        <p:txBody>
          <a:bodyPr wrap="square" rtlCol="0">
            <a:spAutoFit/>
          </a:bodyPr>
          <a:lstStyle/>
          <a:p>
            <a:pPr>
              <a:spcAft>
                <a:spcPts val="1200"/>
              </a:spcAft>
            </a:pPr>
            <a:r>
              <a:rPr lang="en-ZA" sz="2600" b="1" i="1" dirty="0">
                <a:solidFill>
                  <a:schemeClr val="tx1">
                    <a:lumMod val="65000"/>
                    <a:lumOff val="35000"/>
                  </a:schemeClr>
                </a:solidFill>
              </a:rPr>
              <a:t>Solution</a:t>
            </a:r>
          </a:p>
          <a:p>
            <a:pPr marL="342900" indent="-342900">
              <a:spcAft>
                <a:spcPts val="1200"/>
              </a:spcAft>
              <a:buFont typeface="Wingdings" panose="05000000000000000000" pitchFamily="2" charset="2"/>
              <a:buChar char="Ø"/>
            </a:pPr>
            <a:r>
              <a:rPr lang="en-ZA" sz="2200" i="1" dirty="0">
                <a:solidFill>
                  <a:schemeClr val="accent5">
                    <a:lumMod val="75000"/>
                  </a:schemeClr>
                </a:solidFill>
              </a:rPr>
              <a:t>Combine Science and Engineering</a:t>
            </a:r>
          </a:p>
          <a:p>
            <a:pPr marL="342900" indent="-342900">
              <a:spcAft>
                <a:spcPts val="1200"/>
              </a:spcAft>
              <a:buFont typeface="Wingdings" panose="05000000000000000000" pitchFamily="2" charset="2"/>
              <a:buChar char="Ø"/>
            </a:pPr>
            <a:r>
              <a:rPr lang="en-ZA" sz="2200" i="1" dirty="0">
                <a:solidFill>
                  <a:schemeClr val="accent5">
                    <a:lumMod val="75000"/>
                  </a:schemeClr>
                </a:solidFill>
              </a:rPr>
              <a:t>Process “know how” addressed</a:t>
            </a:r>
          </a:p>
          <a:p>
            <a:pPr marL="342900" indent="-342900">
              <a:spcAft>
                <a:spcPts val="1200"/>
              </a:spcAft>
              <a:buFont typeface="Wingdings" panose="05000000000000000000" pitchFamily="2" charset="2"/>
              <a:buChar char="Ø"/>
            </a:pPr>
            <a:r>
              <a:rPr lang="en-ZA" sz="2200" i="1" dirty="0">
                <a:solidFill>
                  <a:schemeClr val="accent5">
                    <a:lumMod val="75000"/>
                  </a:schemeClr>
                </a:solidFill>
              </a:rPr>
              <a:t>Engage on electives</a:t>
            </a:r>
          </a:p>
          <a:p>
            <a:pPr marL="342900" indent="-342900">
              <a:spcAft>
                <a:spcPts val="1200"/>
              </a:spcAft>
              <a:buFont typeface="Wingdings" panose="05000000000000000000" pitchFamily="2" charset="2"/>
              <a:buChar char="Ø"/>
            </a:pPr>
            <a:r>
              <a:rPr lang="en-ZA" sz="2200" i="1" dirty="0">
                <a:solidFill>
                  <a:schemeClr val="accent5">
                    <a:lumMod val="75000"/>
                  </a:schemeClr>
                </a:solidFill>
              </a:rPr>
              <a:t>Machinery</a:t>
            </a:r>
          </a:p>
          <a:p>
            <a:pPr>
              <a:spcAft>
                <a:spcPts val="1200"/>
              </a:spcAft>
            </a:pPr>
            <a:endParaRPr lang="en-ZA" sz="2200" i="1" dirty="0">
              <a:solidFill>
                <a:schemeClr val="accent5">
                  <a:lumMod val="75000"/>
                </a:schemeClr>
              </a:solidFill>
            </a:endParaRPr>
          </a:p>
          <a:p>
            <a:pPr algn="r">
              <a:spcAft>
                <a:spcPts val="1200"/>
              </a:spcAft>
            </a:pPr>
            <a:r>
              <a:rPr lang="en-ZA" sz="2200" b="1" i="1" dirty="0">
                <a:solidFill>
                  <a:schemeClr val="accent5">
                    <a:lumMod val="75000"/>
                  </a:schemeClr>
                </a:solidFill>
              </a:rPr>
              <a:t>3 tier qualification approach…</a:t>
            </a:r>
          </a:p>
        </p:txBody>
      </p:sp>
    </p:spTree>
    <p:extLst>
      <p:ext uri="{BB962C8B-B14F-4D97-AF65-F5344CB8AC3E}">
        <p14:creationId xmlns:p14="http://schemas.microsoft.com/office/powerpoint/2010/main" val="2064971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1543050"/>
            <a:ext cx="10515600" cy="4633913"/>
          </a:xfrm>
        </p:spPr>
        <p:txBody>
          <a:bodyPr>
            <a:normAutofit/>
          </a:bodyPr>
          <a:lstStyle/>
          <a:p>
            <a:pPr marL="0" indent="0">
              <a:buNone/>
            </a:pPr>
            <a:endParaRPr lang="en-US" sz="2400" dirty="0">
              <a:solidFill>
                <a:schemeClr val="tx1">
                  <a:lumMod val="75000"/>
                  <a:lumOff val="25000"/>
                </a:schemeClr>
              </a:solidFill>
            </a:endParaRPr>
          </a:p>
          <a:p>
            <a:pPr marL="0" indent="0">
              <a:buNone/>
            </a:pPr>
            <a:endParaRPr lang="en-US" sz="2400" dirty="0">
              <a:solidFill>
                <a:schemeClr val="tx1">
                  <a:lumMod val="75000"/>
                  <a:lumOff val="25000"/>
                </a:schemeClr>
              </a:solidFill>
            </a:endParaRPr>
          </a:p>
          <a:p>
            <a:pPr marL="0" indent="0">
              <a:buNone/>
            </a:pPr>
            <a:endParaRPr lang="en-US" sz="2400" dirty="0">
              <a:solidFill>
                <a:schemeClr val="tx1">
                  <a:lumMod val="75000"/>
                  <a:lumOff val="25000"/>
                </a:schemeClr>
              </a:solidFill>
            </a:endParaRPr>
          </a:p>
          <a:p>
            <a:pPr marL="0" indent="0">
              <a:buNone/>
            </a:pPr>
            <a:endParaRPr lang="en-US" sz="2400" dirty="0">
              <a:solidFill>
                <a:schemeClr val="tx1">
                  <a:lumMod val="75000"/>
                  <a:lumOff val="25000"/>
                </a:schemeClr>
              </a:solidFill>
            </a:endParaRPr>
          </a:p>
          <a:p>
            <a:pPr marL="0" indent="0">
              <a:buNone/>
            </a:pPr>
            <a:endParaRPr lang="en-US" sz="2400" dirty="0">
              <a:solidFill>
                <a:schemeClr val="tx1">
                  <a:lumMod val="75000"/>
                  <a:lumOff val="25000"/>
                </a:schemeClr>
              </a:solidFill>
            </a:endParaRPr>
          </a:p>
          <a:p>
            <a:pPr marL="0" indent="0">
              <a:buNone/>
            </a:pPr>
            <a:endParaRPr lang="en-ZA" sz="2400" dirty="0">
              <a:solidFill>
                <a:schemeClr val="tx1">
                  <a:lumMod val="75000"/>
                  <a:lumOff val="25000"/>
                </a:schemeClr>
              </a:solidFill>
            </a:endParaRPr>
          </a:p>
        </p:txBody>
      </p:sp>
      <p:sp>
        <p:nvSpPr>
          <p:cNvPr id="3" name="Isosceles Triangle 2">
            <a:extLst>
              <a:ext uri="{FF2B5EF4-FFF2-40B4-BE49-F238E27FC236}">
                <a16:creationId xmlns="" xmlns:a16="http://schemas.microsoft.com/office/drawing/2014/main" id="{92AA47B6-28C6-4CA4-8D81-B5C76409BA7F}"/>
              </a:ext>
            </a:extLst>
          </p:cNvPr>
          <p:cNvSpPr/>
          <p:nvPr/>
        </p:nvSpPr>
        <p:spPr>
          <a:xfrm>
            <a:off x="4060134" y="2651046"/>
            <a:ext cx="3498574" cy="2818572"/>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2200" dirty="0">
                <a:solidFill>
                  <a:schemeClr val="accent5">
                    <a:lumMod val="75000"/>
                  </a:schemeClr>
                </a:solidFill>
              </a:rPr>
              <a:t>3 TIER APPROACH</a:t>
            </a:r>
          </a:p>
        </p:txBody>
      </p:sp>
      <p:sp>
        <p:nvSpPr>
          <p:cNvPr id="7" name="TextBox 6">
            <a:extLst>
              <a:ext uri="{FF2B5EF4-FFF2-40B4-BE49-F238E27FC236}">
                <a16:creationId xmlns="" xmlns:a16="http://schemas.microsoft.com/office/drawing/2014/main" id="{2DBA93A3-5D8E-49AF-AC8B-5DA026FF1C61}"/>
              </a:ext>
            </a:extLst>
          </p:cNvPr>
          <p:cNvSpPr txBox="1"/>
          <p:nvPr/>
        </p:nvSpPr>
        <p:spPr>
          <a:xfrm>
            <a:off x="808383" y="5759351"/>
            <a:ext cx="3710610" cy="769441"/>
          </a:xfrm>
          <a:prstGeom prst="rect">
            <a:avLst/>
          </a:prstGeom>
          <a:noFill/>
          <a:ln>
            <a:solidFill>
              <a:schemeClr val="tx1"/>
            </a:solidFill>
          </a:ln>
        </p:spPr>
        <p:txBody>
          <a:bodyPr wrap="square" rtlCol="0">
            <a:spAutoFit/>
          </a:bodyPr>
          <a:lstStyle/>
          <a:p>
            <a:r>
              <a:rPr lang="en-ZA" sz="2200" i="1" dirty="0">
                <a:solidFill>
                  <a:schemeClr val="accent5">
                    <a:lumMod val="75000"/>
                  </a:schemeClr>
                </a:solidFill>
              </a:rPr>
              <a:t>1. Develop a Plastics National Technical Diploma</a:t>
            </a:r>
          </a:p>
        </p:txBody>
      </p:sp>
      <p:sp>
        <p:nvSpPr>
          <p:cNvPr id="8" name="TextBox 7">
            <a:extLst>
              <a:ext uri="{FF2B5EF4-FFF2-40B4-BE49-F238E27FC236}">
                <a16:creationId xmlns="" xmlns:a16="http://schemas.microsoft.com/office/drawing/2014/main" id="{328C2B63-4B0C-4D3E-BB29-808301ED3BA7}"/>
              </a:ext>
            </a:extLst>
          </p:cNvPr>
          <p:cNvSpPr txBox="1"/>
          <p:nvPr/>
        </p:nvSpPr>
        <p:spPr>
          <a:xfrm>
            <a:off x="7883387" y="681037"/>
            <a:ext cx="3680792" cy="5847755"/>
          </a:xfrm>
          <a:prstGeom prst="rect">
            <a:avLst/>
          </a:prstGeom>
          <a:noFill/>
          <a:ln>
            <a:solidFill>
              <a:schemeClr val="tx1"/>
            </a:solidFill>
          </a:ln>
        </p:spPr>
        <p:txBody>
          <a:bodyPr wrap="square" rtlCol="0">
            <a:spAutoFit/>
          </a:bodyPr>
          <a:lstStyle/>
          <a:p>
            <a:r>
              <a:rPr lang="en-ZA" sz="2200" i="1" dirty="0">
                <a:solidFill>
                  <a:schemeClr val="accent5">
                    <a:lumMod val="75000"/>
                  </a:schemeClr>
                </a:solidFill>
              </a:rPr>
              <a:t>2. Develop an “ideal” graduate qualification</a:t>
            </a:r>
          </a:p>
          <a:p>
            <a:endParaRPr lang="en-ZA" sz="2200" i="1" dirty="0">
              <a:solidFill>
                <a:schemeClr val="accent5">
                  <a:lumMod val="75000"/>
                </a:schemeClr>
              </a:solidFill>
            </a:endParaRPr>
          </a:p>
          <a:p>
            <a:r>
              <a:rPr lang="en-ZA" sz="2200" i="1" dirty="0">
                <a:solidFill>
                  <a:schemeClr val="accent5">
                    <a:lumMod val="75000"/>
                  </a:schemeClr>
                </a:solidFill>
              </a:rPr>
              <a:t>Industry: Polymer Science and Mechanical Engineering with “conversion” sub-sector </a:t>
            </a:r>
            <a:r>
              <a:rPr lang="en-ZA" sz="2200" b="1" i="1" u="sng" dirty="0">
                <a:solidFill>
                  <a:schemeClr val="accent5">
                    <a:lumMod val="75000"/>
                  </a:schemeClr>
                </a:solidFill>
              </a:rPr>
              <a:t>specific</a:t>
            </a:r>
            <a:r>
              <a:rPr lang="en-ZA" sz="2200" i="1" dirty="0">
                <a:solidFill>
                  <a:schemeClr val="accent5">
                    <a:lumMod val="75000"/>
                  </a:schemeClr>
                </a:solidFill>
              </a:rPr>
              <a:t> </a:t>
            </a:r>
            <a:r>
              <a:rPr lang="en-ZA" sz="2200" b="1" i="1" u="sng" dirty="0">
                <a:solidFill>
                  <a:schemeClr val="accent5">
                    <a:lumMod val="75000"/>
                  </a:schemeClr>
                </a:solidFill>
              </a:rPr>
              <a:t>process</a:t>
            </a:r>
            <a:r>
              <a:rPr lang="en-ZA" sz="2200" i="1" dirty="0">
                <a:solidFill>
                  <a:schemeClr val="accent5">
                    <a:lumMod val="75000"/>
                  </a:schemeClr>
                </a:solidFill>
              </a:rPr>
              <a:t> knowledge in consultation with ECSA.</a:t>
            </a:r>
          </a:p>
          <a:p>
            <a:endParaRPr lang="en-ZA" sz="2200" i="1" dirty="0">
              <a:solidFill>
                <a:schemeClr val="accent5">
                  <a:lumMod val="75000"/>
                </a:schemeClr>
              </a:solidFill>
            </a:endParaRPr>
          </a:p>
          <a:p>
            <a:r>
              <a:rPr lang="en-ZA" sz="2200" i="1" dirty="0">
                <a:solidFill>
                  <a:schemeClr val="accent5">
                    <a:lumMod val="75000"/>
                  </a:schemeClr>
                </a:solidFill>
              </a:rPr>
              <a:t>HE: Materials Science-Process (chemical) Engineering blend with knowledge of plastic specific science and </a:t>
            </a:r>
            <a:r>
              <a:rPr lang="en-ZA" sz="2200" b="1" i="1" u="sng" dirty="0">
                <a:solidFill>
                  <a:schemeClr val="accent5">
                    <a:lumMod val="75000"/>
                  </a:schemeClr>
                </a:solidFill>
              </a:rPr>
              <a:t>processing</a:t>
            </a:r>
            <a:r>
              <a:rPr lang="en-ZA" sz="2200" i="1" dirty="0">
                <a:solidFill>
                  <a:schemeClr val="accent5">
                    <a:lumMod val="75000"/>
                  </a:schemeClr>
                </a:solidFill>
              </a:rPr>
              <a:t>. </a:t>
            </a:r>
          </a:p>
          <a:p>
            <a:endParaRPr lang="en-ZA" sz="2200" i="1" dirty="0">
              <a:solidFill>
                <a:schemeClr val="accent5">
                  <a:lumMod val="75000"/>
                </a:schemeClr>
              </a:solidFill>
            </a:endParaRPr>
          </a:p>
          <a:p>
            <a:r>
              <a:rPr lang="en-ZA" sz="2200" i="1" dirty="0">
                <a:solidFill>
                  <a:schemeClr val="accent5">
                    <a:lumMod val="75000"/>
                  </a:schemeClr>
                </a:solidFill>
              </a:rPr>
              <a:t>An Honours Exit option will support industry. </a:t>
            </a:r>
          </a:p>
        </p:txBody>
      </p:sp>
      <p:sp>
        <p:nvSpPr>
          <p:cNvPr id="9" name="TextBox 8">
            <a:extLst>
              <a:ext uri="{FF2B5EF4-FFF2-40B4-BE49-F238E27FC236}">
                <a16:creationId xmlns="" xmlns:a16="http://schemas.microsoft.com/office/drawing/2014/main" id="{F8E4206E-3B6E-4ABC-8EF0-BEE3729BD21C}"/>
              </a:ext>
            </a:extLst>
          </p:cNvPr>
          <p:cNvSpPr txBox="1"/>
          <p:nvPr/>
        </p:nvSpPr>
        <p:spPr>
          <a:xfrm>
            <a:off x="838200" y="1398184"/>
            <a:ext cx="5486400" cy="1107996"/>
          </a:xfrm>
          <a:prstGeom prst="rect">
            <a:avLst/>
          </a:prstGeom>
          <a:noFill/>
          <a:ln>
            <a:solidFill>
              <a:schemeClr val="tx1"/>
            </a:solidFill>
          </a:ln>
        </p:spPr>
        <p:txBody>
          <a:bodyPr wrap="square" rtlCol="0">
            <a:spAutoFit/>
          </a:bodyPr>
          <a:lstStyle/>
          <a:p>
            <a:r>
              <a:rPr lang="en-ZA" sz="2200" i="1" dirty="0">
                <a:solidFill>
                  <a:schemeClr val="accent5">
                    <a:lumMod val="75000"/>
                  </a:schemeClr>
                </a:solidFill>
              </a:rPr>
              <a:t>3. Masters and PhD studies leading to industry commercialisation and strong research support grounded in industry needs.</a:t>
            </a:r>
          </a:p>
        </p:txBody>
      </p:sp>
      <p:sp>
        <p:nvSpPr>
          <p:cNvPr id="10" name="TextBox 9">
            <a:extLst>
              <a:ext uri="{FF2B5EF4-FFF2-40B4-BE49-F238E27FC236}">
                <a16:creationId xmlns="" xmlns:a16="http://schemas.microsoft.com/office/drawing/2014/main" id="{F2DF8564-F2B9-4E97-B9F1-4FF75CBA0181}"/>
              </a:ext>
            </a:extLst>
          </p:cNvPr>
          <p:cNvSpPr txBox="1"/>
          <p:nvPr/>
        </p:nvSpPr>
        <p:spPr>
          <a:xfrm>
            <a:off x="689113" y="225287"/>
            <a:ext cx="6520070" cy="707886"/>
          </a:xfrm>
          <a:prstGeom prst="rect">
            <a:avLst/>
          </a:prstGeom>
          <a:noFill/>
        </p:spPr>
        <p:txBody>
          <a:bodyPr wrap="square" rtlCol="0">
            <a:spAutoFit/>
          </a:bodyPr>
          <a:lstStyle/>
          <a:p>
            <a:r>
              <a:rPr lang="en-ZA" sz="4000" dirty="0">
                <a:solidFill>
                  <a:schemeClr val="accent2"/>
                </a:solidFill>
              </a:rPr>
              <a:t>Qualification Alignment</a:t>
            </a:r>
          </a:p>
        </p:txBody>
      </p:sp>
    </p:spTree>
    <p:extLst>
      <p:ext uri="{BB962C8B-B14F-4D97-AF65-F5344CB8AC3E}">
        <p14:creationId xmlns:p14="http://schemas.microsoft.com/office/powerpoint/2010/main" val="2814231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2C3472-9C4B-48B7-B0F7-17F072A6A8ED}"/>
              </a:ext>
            </a:extLst>
          </p:cNvPr>
          <p:cNvSpPr>
            <a:spLocks noGrp="1"/>
          </p:cNvSpPr>
          <p:nvPr>
            <p:ph type="title"/>
          </p:nvPr>
        </p:nvSpPr>
        <p:spPr/>
        <p:txBody>
          <a:bodyPr/>
          <a:lstStyle/>
          <a:p>
            <a:pPr algn="ctr"/>
            <a:r>
              <a:rPr lang="en-ZA" b="1" dirty="0">
                <a:solidFill>
                  <a:schemeClr val="accent2"/>
                </a:solidFill>
              </a:rPr>
              <a:t>Long-term sustainable collaborative framework to support:</a:t>
            </a:r>
          </a:p>
        </p:txBody>
      </p:sp>
      <p:sp>
        <p:nvSpPr>
          <p:cNvPr id="3" name="Content Placeholder 2">
            <a:extLst>
              <a:ext uri="{FF2B5EF4-FFF2-40B4-BE49-F238E27FC236}">
                <a16:creationId xmlns="" xmlns:a16="http://schemas.microsoft.com/office/drawing/2014/main" id="{4152C1C3-97CD-4E62-AEFD-2B6A0D9AD18C}"/>
              </a:ext>
            </a:extLst>
          </p:cNvPr>
          <p:cNvSpPr>
            <a:spLocks noGrp="1"/>
          </p:cNvSpPr>
          <p:nvPr>
            <p:ph idx="1"/>
          </p:nvPr>
        </p:nvSpPr>
        <p:spPr/>
        <p:txBody>
          <a:bodyPr>
            <a:normAutofit/>
          </a:bodyPr>
          <a:lstStyle/>
          <a:p>
            <a:pPr>
              <a:buFont typeface="Wingdings" panose="05000000000000000000" pitchFamily="2" charset="2"/>
              <a:buChar char="Ø"/>
            </a:pPr>
            <a:r>
              <a:rPr lang="en-ZA" sz="2200" i="1" dirty="0">
                <a:solidFill>
                  <a:schemeClr val="accent5">
                    <a:lumMod val="75000"/>
                  </a:schemeClr>
                </a:solidFill>
              </a:rPr>
              <a:t>Relevant research and possibly a Research Chair at HE</a:t>
            </a:r>
          </a:p>
          <a:p>
            <a:pPr>
              <a:buFont typeface="Wingdings" panose="05000000000000000000" pitchFamily="2" charset="2"/>
              <a:buChar char="Ø"/>
            </a:pPr>
            <a:r>
              <a:rPr lang="en-ZA" sz="2200" i="1" dirty="0">
                <a:solidFill>
                  <a:schemeClr val="accent5">
                    <a:lumMod val="75000"/>
                  </a:schemeClr>
                </a:solidFill>
              </a:rPr>
              <a:t>Materials Science development</a:t>
            </a:r>
          </a:p>
          <a:p>
            <a:pPr>
              <a:buFont typeface="Wingdings" panose="05000000000000000000" pitchFamily="2" charset="2"/>
              <a:buChar char="Ø"/>
            </a:pPr>
            <a:r>
              <a:rPr lang="en-ZA" sz="2200" i="1" dirty="0">
                <a:solidFill>
                  <a:schemeClr val="accent5">
                    <a:lumMod val="75000"/>
                  </a:schemeClr>
                </a:solidFill>
              </a:rPr>
              <a:t>Industrialisation of research outputs</a:t>
            </a:r>
          </a:p>
          <a:p>
            <a:pPr>
              <a:buFont typeface="Wingdings" panose="05000000000000000000" pitchFamily="2" charset="2"/>
              <a:buChar char="Ø"/>
            </a:pPr>
            <a:r>
              <a:rPr lang="en-ZA" sz="2200" i="1" dirty="0">
                <a:solidFill>
                  <a:schemeClr val="accent5">
                    <a:lumMod val="75000"/>
                  </a:schemeClr>
                </a:solidFill>
              </a:rPr>
              <a:t>Testing facilities</a:t>
            </a:r>
          </a:p>
          <a:p>
            <a:pPr>
              <a:buFont typeface="Wingdings" panose="05000000000000000000" pitchFamily="2" charset="2"/>
              <a:buChar char="Ø"/>
            </a:pPr>
            <a:r>
              <a:rPr lang="en-ZA" sz="2200" i="1" dirty="0">
                <a:solidFill>
                  <a:schemeClr val="accent5">
                    <a:lumMod val="75000"/>
                  </a:schemeClr>
                </a:solidFill>
              </a:rPr>
              <a:t>Support for standardisation of processes and products</a:t>
            </a:r>
          </a:p>
          <a:p>
            <a:pPr>
              <a:buFont typeface="Wingdings" panose="05000000000000000000" pitchFamily="2" charset="2"/>
              <a:buChar char="Ø"/>
            </a:pPr>
            <a:r>
              <a:rPr lang="en-ZA" sz="2200" i="1" dirty="0">
                <a:solidFill>
                  <a:schemeClr val="accent5">
                    <a:lumMod val="75000"/>
                  </a:schemeClr>
                </a:solidFill>
              </a:rPr>
              <a:t>Supporting innovation (Garisch, 2016)</a:t>
            </a:r>
          </a:p>
          <a:p>
            <a:pPr>
              <a:buFont typeface="Wingdings" panose="05000000000000000000" pitchFamily="2" charset="2"/>
              <a:buChar char="Ø"/>
            </a:pPr>
            <a:r>
              <a:rPr lang="en-ZA" sz="2200" i="1" dirty="0">
                <a:solidFill>
                  <a:schemeClr val="accent5">
                    <a:lumMod val="75000"/>
                  </a:schemeClr>
                </a:solidFill>
              </a:rPr>
              <a:t>HE and industry Forum</a:t>
            </a:r>
          </a:p>
          <a:p>
            <a:pPr>
              <a:buFont typeface="Wingdings" panose="05000000000000000000" pitchFamily="2" charset="2"/>
              <a:buChar char="Ø"/>
            </a:pPr>
            <a:endParaRPr lang="en-ZA" sz="2200" i="1" dirty="0">
              <a:solidFill>
                <a:schemeClr val="accent5">
                  <a:lumMod val="75000"/>
                </a:schemeClr>
              </a:solidFill>
            </a:endParaRPr>
          </a:p>
          <a:p>
            <a:pPr marL="0" indent="0" algn="ctr">
              <a:buNone/>
            </a:pPr>
            <a:r>
              <a:rPr lang="en-ZA" sz="2200" b="1" i="1" dirty="0">
                <a:solidFill>
                  <a:schemeClr val="accent5">
                    <a:lumMod val="75000"/>
                  </a:schemeClr>
                </a:solidFill>
              </a:rPr>
              <a:t>THREE STUDY RECOMMENDATIONS: STIMULATE, ENHANCE AND STRENGTHEN</a:t>
            </a:r>
          </a:p>
        </p:txBody>
      </p:sp>
    </p:spTree>
    <p:extLst>
      <p:ext uri="{BB962C8B-B14F-4D97-AF65-F5344CB8AC3E}">
        <p14:creationId xmlns:p14="http://schemas.microsoft.com/office/powerpoint/2010/main" val="3925171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10EB95-94C0-46EF-BD26-3DE4302A2AA0}"/>
              </a:ext>
            </a:extLst>
          </p:cNvPr>
          <p:cNvSpPr>
            <a:spLocks noGrp="1"/>
          </p:cNvSpPr>
          <p:nvPr>
            <p:ph type="title"/>
          </p:nvPr>
        </p:nvSpPr>
        <p:spPr/>
        <p:txBody>
          <a:bodyPr/>
          <a:lstStyle/>
          <a:p>
            <a:pPr algn="ctr"/>
            <a:r>
              <a:rPr lang="en-ZA" b="1" dirty="0">
                <a:solidFill>
                  <a:schemeClr val="accent2"/>
                </a:solidFill>
              </a:rPr>
              <a:t>Formal joint venture between industry and HE</a:t>
            </a:r>
          </a:p>
        </p:txBody>
      </p:sp>
      <p:sp>
        <p:nvSpPr>
          <p:cNvPr id="3" name="Content Placeholder 2">
            <a:extLst>
              <a:ext uri="{FF2B5EF4-FFF2-40B4-BE49-F238E27FC236}">
                <a16:creationId xmlns="" xmlns:a16="http://schemas.microsoft.com/office/drawing/2014/main" id="{887A85B5-AE1C-435B-91DA-5354128F9975}"/>
              </a:ext>
            </a:extLst>
          </p:cNvPr>
          <p:cNvSpPr>
            <a:spLocks noGrp="1"/>
          </p:cNvSpPr>
          <p:nvPr>
            <p:ph idx="1"/>
          </p:nvPr>
        </p:nvSpPr>
        <p:spPr>
          <a:xfrm>
            <a:off x="838200" y="1563757"/>
            <a:ext cx="10515600" cy="5062330"/>
          </a:xfrm>
        </p:spPr>
        <p:txBody>
          <a:bodyPr>
            <a:normAutofit/>
          </a:bodyPr>
          <a:lstStyle/>
          <a:p>
            <a:pPr>
              <a:buFont typeface="Wingdings" panose="05000000000000000000" pitchFamily="2" charset="2"/>
              <a:buChar char="Ø"/>
            </a:pPr>
            <a:r>
              <a:rPr lang="en-ZA" sz="2200" i="1" dirty="0">
                <a:solidFill>
                  <a:schemeClr val="accent5">
                    <a:lumMod val="75000"/>
                  </a:schemeClr>
                </a:solidFill>
              </a:rPr>
              <a:t>Skills Planning and Development Pipeline and Skills Pool</a:t>
            </a:r>
          </a:p>
          <a:p>
            <a:pPr>
              <a:buFont typeface="Wingdings" panose="05000000000000000000" pitchFamily="2" charset="2"/>
              <a:buChar char="Ø"/>
            </a:pPr>
            <a:r>
              <a:rPr lang="en-ZA" sz="2200" i="1" dirty="0">
                <a:solidFill>
                  <a:schemeClr val="accent5">
                    <a:lumMod val="75000"/>
                  </a:schemeClr>
                </a:solidFill>
              </a:rPr>
              <a:t>Human Capital development plan that nurtures innovation and competitiveness</a:t>
            </a:r>
          </a:p>
          <a:p>
            <a:pPr marL="0" indent="0" algn="ctr">
              <a:buNone/>
            </a:pPr>
            <a:r>
              <a:rPr lang="en-ZA" sz="2200" i="1" dirty="0">
                <a:solidFill>
                  <a:schemeClr val="accent5">
                    <a:lumMod val="75000"/>
                  </a:schemeClr>
                </a:solidFill>
              </a:rPr>
              <a:t>HIGH VISIBILITY</a:t>
            </a:r>
          </a:p>
          <a:p>
            <a:pPr marL="0" indent="0" algn="ctr">
              <a:buNone/>
            </a:pPr>
            <a:r>
              <a:rPr lang="en-ZA" sz="2200" i="1" dirty="0">
                <a:solidFill>
                  <a:schemeClr val="accent5">
                    <a:lumMod val="75000"/>
                  </a:schemeClr>
                </a:solidFill>
              </a:rPr>
              <a:t>MULTI-SECTORAL</a:t>
            </a:r>
          </a:p>
          <a:p>
            <a:pPr marL="0" indent="0" algn="ctr">
              <a:buNone/>
            </a:pPr>
            <a:r>
              <a:rPr lang="en-ZA" sz="2200" i="1" dirty="0">
                <a:solidFill>
                  <a:schemeClr val="accent5">
                    <a:lumMod val="75000"/>
                  </a:schemeClr>
                </a:solidFill>
              </a:rPr>
              <a:t>MULTI-LEVEL</a:t>
            </a:r>
          </a:p>
          <a:p>
            <a:pPr>
              <a:buFont typeface="Wingdings" panose="05000000000000000000" pitchFamily="2" charset="2"/>
              <a:buChar char="Ø"/>
            </a:pPr>
            <a:r>
              <a:rPr lang="en-ZA" sz="2200" i="1" dirty="0">
                <a:solidFill>
                  <a:schemeClr val="accent5">
                    <a:lumMod val="75000"/>
                  </a:schemeClr>
                </a:solidFill>
              </a:rPr>
              <a:t>Plastics Chamber, Plastics SA and Industry Associations critical</a:t>
            </a:r>
          </a:p>
          <a:p>
            <a:pPr>
              <a:buFont typeface="Wingdings" panose="05000000000000000000" pitchFamily="2" charset="2"/>
              <a:buChar char="Ø"/>
            </a:pPr>
            <a:r>
              <a:rPr lang="en-ZA" sz="2200" i="1" dirty="0">
                <a:solidFill>
                  <a:schemeClr val="accent5">
                    <a:lumMod val="75000"/>
                  </a:schemeClr>
                </a:solidFill>
              </a:rPr>
              <a:t>All stakeholders and </a:t>
            </a:r>
            <a:r>
              <a:rPr lang="en-ZA" sz="2200" i="1" dirty="0" err="1">
                <a:solidFill>
                  <a:schemeClr val="accent5">
                    <a:lumMod val="75000"/>
                  </a:schemeClr>
                </a:solidFill>
              </a:rPr>
              <a:t>roleplayers</a:t>
            </a:r>
            <a:endParaRPr lang="en-ZA" sz="2200" i="1" dirty="0">
              <a:solidFill>
                <a:schemeClr val="accent5">
                  <a:lumMod val="75000"/>
                </a:schemeClr>
              </a:solidFill>
            </a:endParaRPr>
          </a:p>
          <a:p>
            <a:endParaRPr lang="en-ZA" sz="2200" i="1" dirty="0">
              <a:solidFill>
                <a:schemeClr val="accent5">
                  <a:lumMod val="75000"/>
                </a:schemeClr>
              </a:solidFill>
            </a:endParaRPr>
          </a:p>
          <a:p>
            <a:pPr marL="0" indent="0" algn="ctr">
              <a:buNone/>
            </a:pPr>
            <a:r>
              <a:rPr lang="en-ZA" sz="2200" i="1" dirty="0">
                <a:solidFill>
                  <a:schemeClr val="accent5">
                    <a:lumMod val="75000"/>
                  </a:schemeClr>
                </a:solidFill>
              </a:rPr>
              <a:t>MOVE BEYOND INFORMAL INDIVIDUAL TRUST RELATIONSHIPS</a:t>
            </a:r>
          </a:p>
          <a:p>
            <a:pPr marL="0" indent="0" algn="ctr">
              <a:buNone/>
            </a:pPr>
            <a:r>
              <a:rPr lang="en-ZA" sz="2200" i="1" dirty="0">
                <a:solidFill>
                  <a:schemeClr val="accent5">
                    <a:lumMod val="75000"/>
                  </a:schemeClr>
                </a:solidFill>
              </a:rPr>
              <a:t>MOVE BEYOND THE DISCONNECT AND RELUCTANT PARTNERSHIPS</a:t>
            </a:r>
          </a:p>
        </p:txBody>
      </p:sp>
    </p:spTree>
    <p:extLst>
      <p:ext uri="{BB962C8B-B14F-4D97-AF65-F5344CB8AC3E}">
        <p14:creationId xmlns:p14="http://schemas.microsoft.com/office/powerpoint/2010/main" val="2001896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4D3E93-2E13-4266-8018-615B4BE2B6F0}"/>
              </a:ext>
            </a:extLst>
          </p:cNvPr>
          <p:cNvSpPr>
            <a:spLocks noGrp="1"/>
          </p:cNvSpPr>
          <p:nvPr>
            <p:ph type="title"/>
          </p:nvPr>
        </p:nvSpPr>
        <p:spPr/>
        <p:txBody>
          <a:bodyPr/>
          <a:lstStyle/>
          <a:p>
            <a:pPr algn="ctr"/>
            <a:r>
              <a:rPr lang="en-ZA" b="1" dirty="0">
                <a:solidFill>
                  <a:schemeClr val="accent2"/>
                </a:solidFill>
              </a:rPr>
              <a:t>HOW?</a:t>
            </a:r>
          </a:p>
        </p:txBody>
      </p:sp>
      <p:sp>
        <p:nvSpPr>
          <p:cNvPr id="4" name="TextBox 3">
            <a:extLst>
              <a:ext uri="{FF2B5EF4-FFF2-40B4-BE49-F238E27FC236}">
                <a16:creationId xmlns="" xmlns:a16="http://schemas.microsoft.com/office/drawing/2014/main" id="{5C701323-0CA1-4F71-BA8E-58E87A7F9E5B}"/>
              </a:ext>
            </a:extLst>
          </p:cNvPr>
          <p:cNvSpPr txBox="1"/>
          <p:nvPr/>
        </p:nvSpPr>
        <p:spPr>
          <a:xfrm>
            <a:off x="1086678" y="1444487"/>
            <a:ext cx="9846365" cy="5816977"/>
          </a:xfrm>
          <a:prstGeom prst="rect">
            <a:avLst/>
          </a:prstGeom>
          <a:noFill/>
        </p:spPr>
        <p:txBody>
          <a:bodyPr wrap="square" rtlCol="0">
            <a:spAutoFit/>
          </a:bodyPr>
          <a:lstStyle/>
          <a:p>
            <a:r>
              <a:rPr lang="en-ZA" sz="2600" b="1" dirty="0">
                <a:solidFill>
                  <a:schemeClr val="tx1">
                    <a:lumMod val="65000"/>
                    <a:lumOff val="35000"/>
                  </a:schemeClr>
                </a:solidFill>
              </a:rPr>
              <a:t>COMMITMENT</a:t>
            </a:r>
          </a:p>
          <a:p>
            <a:pPr marL="342900" indent="-342900">
              <a:buFont typeface="Wingdings" panose="05000000000000000000" pitchFamily="2" charset="2"/>
              <a:buChar char="Ø"/>
            </a:pPr>
            <a:r>
              <a:rPr lang="en-ZA" sz="2200" i="1" dirty="0">
                <a:solidFill>
                  <a:schemeClr val="accent5">
                    <a:lumMod val="75000"/>
                  </a:schemeClr>
                </a:solidFill>
              </a:rPr>
              <a:t>Higher Education</a:t>
            </a:r>
          </a:p>
          <a:p>
            <a:pPr marL="342900" indent="-342900">
              <a:buFont typeface="Wingdings" panose="05000000000000000000" pitchFamily="2" charset="2"/>
              <a:buChar char="Ø"/>
            </a:pPr>
            <a:r>
              <a:rPr lang="en-ZA" sz="2200" i="1" dirty="0">
                <a:solidFill>
                  <a:schemeClr val="accent5">
                    <a:lumMod val="75000"/>
                  </a:schemeClr>
                </a:solidFill>
              </a:rPr>
              <a:t>Industry</a:t>
            </a:r>
          </a:p>
          <a:p>
            <a:pPr marL="342900" indent="-342900">
              <a:buFont typeface="Wingdings" panose="05000000000000000000" pitchFamily="2" charset="2"/>
              <a:buChar char="Ø"/>
            </a:pPr>
            <a:r>
              <a:rPr lang="en-ZA" sz="2200" i="1" dirty="0">
                <a:solidFill>
                  <a:schemeClr val="accent5">
                    <a:lumMod val="75000"/>
                  </a:schemeClr>
                </a:solidFill>
              </a:rPr>
              <a:t>Industry Associations</a:t>
            </a:r>
          </a:p>
          <a:p>
            <a:pPr marL="342900" indent="-342900">
              <a:buFont typeface="Wingdings" panose="05000000000000000000" pitchFamily="2" charset="2"/>
              <a:buChar char="Ø"/>
            </a:pPr>
            <a:r>
              <a:rPr lang="en-ZA" sz="2200" i="1" dirty="0">
                <a:solidFill>
                  <a:schemeClr val="accent5">
                    <a:lumMod val="75000"/>
                  </a:schemeClr>
                </a:solidFill>
              </a:rPr>
              <a:t>Plastics Chamber</a:t>
            </a:r>
          </a:p>
          <a:p>
            <a:pPr algn="ctr"/>
            <a:r>
              <a:rPr lang="en-ZA" sz="2200" i="1" dirty="0">
                <a:solidFill>
                  <a:schemeClr val="accent5">
                    <a:lumMod val="75000"/>
                  </a:schemeClr>
                </a:solidFill>
              </a:rPr>
              <a:t>A CREDIBLE FUNDED LONG-TERM INTERVENTION GLOBALLY-RECOGNISED</a:t>
            </a:r>
          </a:p>
          <a:p>
            <a:endParaRPr lang="en-ZA" sz="2600" b="1" dirty="0">
              <a:solidFill>
                <a:schemeClr val="tx1">
                  <a:lumMod val="65000"/>
                  <a:lumOff val="35000"/>
                </a:schemeClr>
              </a:solidFill>
            </a:endParaRPr>
          </a:p>
          <a:p>
            <a:r>
              <a:rPr lang="en-ZA" sz="2600" b="1" dirty="0">
                <a:solidFill>
                  <a:schemeClr val="tx1">
                    <a:lumMod val="65000"/>
                    <a:lumOff val="35000"/>
                  </a:schemeClr>
                </a:solidFill>
              </a:rPr>
              <a:t>FUNDING</a:t>
            </a:r>
          </a:p>
          <a:p>
            <a:pPr marL="342900" indent="-342900">
              <a:buFont typeface="Wingdings" panose="05000000000000000000" pitchFamily="2" charset="2"/>
              <a:buChar char="Ø"/>
            </a:pPr>
            <a:r>
              <a:rPr lang="en-ZA" sz="2200" i="1" dirty="0">
                <a:solidFill>
                  <a:schemeClr val="accent5">
                    <a:lumMod val="75000"/>
                  </a:schemeClr>
                </a:solidFill>
              </a:rPr>
              <a:t>Bursaries</a:t>
            </a:r>
          </a:p>
          <a:p>
            <a:pPr marL="342900" indent="-342900">
              <a:buFont typeface="Wingdings" panose="05000000000000000000" pitchFamily="2" charset="2"/>
              <a:buChar char="Ø"/>
            </a:pPr>
            <a:r>
              <a:rPr lang="en-ZA" sz="2200" i="1" dirty="0">
                <a:solidFill>
                  <a:schemeClr val="accent5">
                    <a:lumMod val="75000"/>
                  </a:schemeClr>
                </a:solidFill>
              </a:rPr>
              <a:t>Post graduate research</a:t>
            </a:r>
          </a:p>
          <a:p>
            <a:pPr marL="342900" indent="-342900">
              <a:buFont typeface="Wingdings" panose="05000000000000000000" pitchFamily="2" charset="2"/>
              <a:buChar char="Ø"/>
            </a:pPr>
            <a:r>
              <a:rPr lang="en-ZA" sz="2200" i="1" dirty="0">
                <a:solidFill>
                  <a:schemeClr val="accent5">
                    <a:lumMod val="75000"/>
                  </a:schemeClr>
                </a:solidFill>
              </a:rPr>
              <a:t>Practical Training</a:t>
            </a:r>
          </a:p>
          <a:p>
            <a:pPr marL="342900" indent="-342900">
              <a:buFont typeface="Wingdings" panose="05000000000000000000" pitchFamily="2" charset="2"/>
              <a:buChar char="Ø"/>
            </a:pPr>
            <a:r>
              <a:rPr lang="en-ZA" sz="2200" i="1" dirty="0">
                <a:solidFill>
                  <a:schemeClr val="accent5">
                    <a:lumMod val="75000"/>
                  </a:schemeClr>
                </a:solidFill>
              </a:rPr>
              <a:t>Interns (SASOL?)</a:t>
            </a:r>
          </a:p>
          <a:p>
            <a:pPr marL="342900" indent="-342900">
              <a:buFont typeface="Wingdings" panose="05000000000000000000" pitchFamily="2" charset="2"/>
              <a:buChar char="Ø"/>
            </a:pPr>
            <a:r>
              <a:rPr lang="en-ZA" sz="2200" i="1" dirty="0">
                <a:solidFill>
                  <a:schemeClr val="accent5">
                    <a:lumMod val="75000"/>
                  </a:schemeClr>
                </a:solidFill>
              </a:rPr>
              <a:t>Equipment and Machinery</a:t>
            </a:r>
          </a:p>
          <a:p>
            <a:pPr marL="342900" indent="-342900">
              <a:buFont typeface="Wingdings" panose="05000000000000000000" pitchFamily="2" charset="2"/>
              <a:buChar char="Ø"/>
            </a:pPr>
            <a:r>
              <a:rPr lang="en-ZA" sz="2200" i="1" dirty="0">
                <a:solidFill>
                  <a:schemeClr val="accent5">
                    <a:lumMod val="75000"/>
                  </a:schemeClr>
                </a:solidFill>
              </a:rPr>
              <a:t>Short course development and uptake</a:t>
            </a:r>
          </a:p>
          <a:p>
            <a:endParaRPr lang="en-ZA" sz="2600" b="1" dirty="0">
              <a:solidFill>
                <a:schemeClr val="tx1">
                  <a:lumMod val="65000"/>
                  <a:lumOff val="35000"/>
                </a:schemeClr>
              </a:solidFill>
            </a:endParaRPr>
          </a:p>
          <a:p>
            <a:pPr marL="457200" indent="-457200">
              <a:buFont typeface="Arial" panose="020B0604020202020204" pitchFamily="34" charset="0"/>
              <a:buChar char="•"/>
            </a:pPr>
            <a:endParaRPr lang="en-ZA" sz="2600" dirty="0"/>
          </a:p>
        </p:txBody>
      </p:sp>
    </p:spTree>
    <p:extLst>
      <p:ext uri="{BB962C8B-B14F-4D97-AF65-F5344CB8AC3E}">
        <p14:creationId xmlns:p14="http://schemas.microsoft.com/office/powerpoint/2010/main" val="2217680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ZA" sz="4000" b="1" dirty="0">
                <a:solidFill>
                  <a:schemeClr val="tx1">
                    <a:lumMod val="65000"/>
                    <a:lumOff val="35000"/>
                  </a:schemeClr>
                </a:solidFill>
                <a:cs typeface="Arial" panose="020B0604020202020204" pitchFamily="34" charset="0"/>
              </a:rPr>
              <a:t>Thank you</a:t>
            </a:r>
            <a:endParaRPr lang="en-ZA" sz="5400" dirty="0">
              <a:solidFill>
                <a:schemeClr val="tx1">
                  <a:lumMod val="65000"/>
                  <a:lumOff val="35000"/>
                </a:schemeClr>
              </a:solidFill>
            </a:endParaRPr>
          </a:p>
        </p:txBody>
      </p:sp>
      <p:sp>
        <p:nvSpPr>
          <p:cNvPr id="2" name="Content Placeholder 1"/>
          <p:cNvSpPr>
            <a:spLocks noGrp="1"/>
          </p:cNvSpPr>
          <p:nvPr>
            <p:ph sz="half" idx="1"/>
          </p:nvPr>
        </p:nvSpPr>
        <p:spPr>
          <a:xfrm>
            <a:off x="3505200" y="1812372"/>
            <a:ext cx="5181600" cy="4351338"/>
          </a:xfrm>
          <a:ln>
            <a:solidFill>
              <a:schemeClr val="accent2"/>
            </a:solidFill>
          </a:ln>
        </p:spPr>
        <p:txBody>
          <a:bodyPr>
            <a:normAutofit/>
          </a:bodyPr>
          <a:lstStyle/>
          <a:p>
            <a:pPr marL="0" indent="0" algn="ctr">
              <a:buNone/>
            </a:pPr>
            <a:endParaRPr lang="en-ZA" sz="2000" b="1" dirty="0">
              <a:solidFill>
                <a:schemeClr val="accent2"/>
              </a:solidFill>
            </a:endParaRPr>
          </a:p>
          <a:p>
            <a:pPr marL="0" indent="0" algn="ctr">
              <a:buNone/>
            </a:pPr>
            <a:r>
              <a:rPr lang="en-ZA" sz="2200" b="1" dirty="0">
                <a:solidFill>
                  <a:schemeClr val="accent2"/>
                </a:solidFill>
              </a:rPr>
              <a:t>VANESSA DAVIDSON</a:t>
            </a:r>
          </a:p>
          <a:p>
            <a:pPr marL="0" indent="0" algn="ctr">
              <a:buNone/>
            </a:pPr>
            <a:endParaRPr lang="en-ZA" sz="2200" b="1" dirty="0">
              <a:solidFill>
                <a:schemeClr val="accent2"/>
              </a:solidFill>
            </a:endParaRPr>
          </a:p>
          <a:p>
            <a:pPr marL="0" indent="0" algn="ctr">
              <a:buNone/>
            </a:pPr>
            <a:endParaRPr lang="en-ZA" sz="2200" b="1" dirty="0">
              <a:solidFill>
                <a:schemeClr val="accent2"/>
              </a:solidFill>
            </a:endParaRPr>
          </a:p>
          <a:p>
            <a:pPr marL="0" indent="0" algn="ctr">
              <a:buNone/>
            </a:pPr>
            <a:r>
              <a:rPr lang="en-ZA" sz="2200" b="1" dirty="0">
                <a:solidFill>
                  <a:schemeClr val="accent2"/>
                </a:solidFill>
              </a:rPr>
              <a:t>Cobban Consulting</a:t>
            </a:r>
          </a:p>
          <a:p>
            <a:pPr marL="0" indent="0" algn="ctr">
              <a:buNone/>
            </a:pPr>
            <a:r>
              <a:rPr lang="en-ZA" sz="2200" b="1" dirty="0">
                <a:solidFill>
                  <a:schemeClr val="accent2"/>
                </a:solidFill>
              </a:rPr>
              <a:t>072 836 3998</a:t>
            </a:r>
          </a:p>
          <a:p>
            <a:pPr marL="0" indent="0" algn="ctr">
              <a:buNone/>
            </a:pPr>
            <a:r>
              <a:rPr lang="en-ZA" sz="2200" b="1" dirty="0">
                <a:solidFill>
                  <a:schemeClr val="accent2"/>
                </a:solidFill>
              </a:rPr>
              <a:t>vanessa@cobbanconsulting.co.za</a:t>
            </a:r>
          </a:p>
          <a:p>
            <a:pPr marL="0" indent="0" algn="ctr">
              <a:buNone/>
            </a:pPr>
            <a:endParaRPr lang="en-ZA" sz="2000" b="1" dirty="0">
              <a:solidFill>
                <a:schemeClr val="accent2"/>
              </a:solidFill>
            </a:endParaRPr>
          </a:p>
        </p:txBody>
      </p:sp>
    </p:spTree>
    <p:extLst>
      <p:ext uri="{BB962C8B-B14F-4D97-AF65-F5344CB8AC3E}">
        <p14:creationId xmlns:p14="http://schemas.microsoft.com/office/powerpoint/2010/main" val="104683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8770"/>
          </a:xfrm>
        </p:spPr>
        <p:txBody>
          <a:bodyPr>
            <a:normAutofit/>
          </a:bodyPr>
          <a:lstStyle/>
          <a:p>
            <a:pPr algn="ctr"/>
            <a:r>
              <a:rPr lang="en-US" sz="4000" b="1" dirty="0">
                <a:solidFill>
                  <a:schemeClr val="accent2"/>
                </a:solidFill>
              </a:rPr>
              <a:t>Research Focus, Design &amp; Methodology </a:t>
            </a:r>
            <a:r>
              <a:rPr lang="en-US" sz="4000" b="1" i="1" dirty="0">
                <a:solidFill>
                  <a:schemeClr val="accent2"/>
                </a:solidFill>
              </a:rPr>
              <a:t>(–</a:t>
            </a:r>
            <a:r>
              <a:rPr lang="en-US" sz="4000" b="1" i="1" dirty="0" err="1">
                <a:solidFill>
                  <a:schemeClr val="accent2"/>
                </a:solidFill>
              </a:rPr>
              <a:t>cntd</a:t>
            </a:r>
            <a:r>
              <a:rPr lang="en-US" sz="4000" b="1" i="1" dirty="0">
                <a:solidFill>
                  <a:schemeClr val="accent2"/>
                </a:solidFill>
              </a:rPr>
              <a:t>.)</a:t>
            </a:r>
            <a:endParaRPr lang="en-ZA" sz="4000" b="1" i="1" dirty="0">
              <a:solidFill>
                <a:schemeClr val="accent2"/>
              </a:solidFill>
            </a:endParaRPr>
          </a:p>
        </p:txBody>
      </p:sp>
      <p:sp>
        <p:nvSpPr>
          <p:cNvPr id="3" name="Content Placeholder 2"/>
          <p:cNvSpPr>
            <a:spLocks noGrp="1"/>
          </p:cNvSpPr>
          <p:nvPr>
            <p:ph idx="1"/>
          </p:nvPr>
        </p:nvSpPr>
        <p:spPr>
          <a:xfrm>
            <a:off x="838200" y="1192695"/>
            <a:ext cx="10515600" cy="5459895"/>
          </a:xfrm>
        </p:spPr>
        <p:txBody>
          <a:bodyPr anchor="t">
            <a:noAutofit/>
          </a:bodyPr>
          <a:lstStyle/>
          <a:p>
            <a:pPr marL="285750" indent="-285750">
              <a:spcBef>
                <a:spcPts val="600"/>
              </a:spcBef>
              <a:spcAft>
                <a:spcPts val="600"/>
              </a:spcAft>
              <a:buFont typeface="Wingdings" panose="05000000000000000000" pitchFamily="2" charset="2"/>
              <a:buChar char="Ø"/>
            </a:pPr>
            <a:r>
              <a:rPr lang="en-ZA" sz="1900" b="1" i="1" dirty="0">
                <a:solidFill>
                  <a:schemeClr val="accent5">
                    <a:lumMod val="75000"/>
                  </a:schemeClr>
                </a:solidFill>
              </a:rPr>
              <a:t>Quantitative data</a:t>
            </a:r>
            <a:endParaRPr lang="en-ZA" sz="1900" b="1" dirty="0">
              <a:solidFill>
                <a:schemeClr val="accent5">
                  <a:lumMod val="75000"/>
                </a:schemeClr>
              </a:solidFill>
            </a:endParaRPr>
          </a:p>
          <a:p>
            <a:pPr marL="628650" indent="-285750">
              <a:lnSpc>
                <a:spcPct val="100000"/>
              </a:lnSpc>
              <a:spcBef>
                <a:spcPts val="0"/>
              </a:spcBef>
              <a:spcAft>
                <a:spcPts val="600"/>
              </a:spcAft>
              <a:buFont typeface="+mj-lt"/>
              <a:buAutoNum type="arabicParenR"/>
            </a:pPr>
            <a:r>
              <a:rPr lang="en-ZA" sz="1900" dirty="0">
                <a:solidFill>
                  <a:schemeClr val="accent5">
                    <a:lumMod val="75000"/>
                  </a:schemeClr>
                </a:solidFill>
              </a:rPr>
              <a:t>Analysis of the </a:t>
            </a:r>
            <a:r>
              <a:rPr lang="en-ZA" sz="1900" dirty="0" err="1">
                <a:solidFill>
                  <a:schemeClr val="accent5">
                    <a:lumMod val="75000"/>
                  </a:schemeClr>
                </a:solidFill>
              </a:rPr>
              <a:t>merSETA</a:t>
            </a:r>
            <a:r>
              <a:rPr lang="en-ZA" sz="1900" dirty="0">
                <a:solidFill>
                  <a:schemeClr val="accent5">
                    <a:lumMod val="75000"/>
                  </a:schemeClr>
                </a:solidFill>
              </a:rPr>
              <a:t> Workplace Skills Plan and Annual Training Report data for the last 5 years</a:t>
            </a:r>
            <a:endParaRPr lang="en-US" sz="1900" dirty="0">
              <a:solidFill>
                <a:schemeClr val="accent5">
                  <a:lumMod val="75000"/>
                </a:schemeClr>
              </a:solidFill>
            </a:endParaRPr>
          </a:p>
          <a:p>
            <a:pPr marL="628650" lvl="0" indent="-285750">
              <a:lnSpc>
                <a:spcPct val="100000"/>
              </a:lnSpc>
              <a:spcBef>
                <a:spcPts val="0"/>
              </a:spcBef>
              <a:spcAft>
                <a:spcPts val="600"/>
              </a:spcAft>
              <a:buFont typeface="+mj-lt"/>
              <a:buAutoNum type="arabicParenR"/>
            </a:pPr>
            <a:r>
              <a:rPr lang="en-ZA" sz="1900" dirty="0">
                <a:solidFill>
                  <a:schemeClr val="accent5">
                    <a:lumMod val="75000"/>
                  </a:schemeClr>
                </a:solidFill>
              </a:rPr>
              <a:t>Desktop research into education and training offerings at NQF levels 6-10 - aligned </a:t>
            </a:r>
            <a:r>
              <a:rPr lang="en-ZA" sz="1900" dirty="0" err="1">
                <a:solidFill>
                  <a:schemeClr val="accent5">
                    <a:lumMod val="75000"/>
                  </a:schemeClr>
                </a:solidFill>
              </a:rPr>
              <a:t>tothe</a:t>
            </a:r>
            <a:r>
              <a:rPr lang="en-ZA" sz="1900" dirty="0">
                <a:solidFill>
                  <a:schemeClr val="accent5">
                    <a:lumMod val="75000"/>
                  </a:schemeClr>
                </a:solidFill>
              </a:rPr>
              <a:t> plastics sector. </a:t>
            </a:r>
            <a:endParaRPr lang="en-ZA" sz="1900" b="1" dirty="0">
              <a:solidFill>
                <a:schemeClr val="accent5">
                  <a:lumMod val="75000"/>
                </a:schemeClr>
              </a:solidFill>
            </a:endParaRPr>
          </a:p>
          <a:p>
            <a:pPr marL="285750" indent="-285750">
              <a:spcBef>
                <a:spcPts val="600"/>
              </a:spcBef>
              <a:spcAft>
                <a:spcPts val="600"/>
              </a:spcAft>
              <a:buFont typeface="Wingdings" panose="05000000000000000000" pitchFamily="2" charset="2"/>
              <a:buChar char="Ø"/>
            </a:pPr>
            <a:r>
              <a:rPr lang="en-ZA" sz="1900" b="1" i="1" dirty="0">
                <a:solidFill>
                  <a:schemeClr val="accent5">
                    <a:lumMod val="75000"/>
                  </a:schemeClr>
                </a:solidFill>
              </a:rPr>
              <a:t>Qualitative data</a:t>
            </a:r>
            <a:endParaRPr lang="en-ZA" sz="1900" b="1" dirty="0">
              <a:solidFill>
                <a:schemeClr val="accent5">
                  <a:lumMod val="75000"/>
                </a:schemeClr>
              </a:solidFill>
            </a:endParaRPr>
          </a:p>
          <a:p>
            <a:pPr marL="457200" lvl="0" indent="-285750">
              <a:lnSpc>
                <a:spcPct val="100000"/>
              </a:lnSpc>
              <a:spcBef>
                <a:spcPts val="600"/>
              </a:spcBef>
              <a:buFont typeface="+mj-lt"/>
              <a:buAutoNum type="arabicParenR" startAt="3"/>
            </a:pPr>
            <a:r>
              <a:rPr lang="en-ZA" sz="1900" dirty="0">
                <a:solidFill>
                  <a:schemeClr val="accent5">
                    <a:lumMod val="75000"/>
                  </a:schemeClr>
                </a:solidFill>
              </a:rPr>
              <a:t>Semi-structured (face-to-face) interviews were conducted across four categories of respondents:</a:t>
            </a:r>
          </a:p>
          <a:p>
            <a:pPr marL="171450" lvl="0" indent="0">
              <a:lnSpc>
                <a:spcPct val="100000"/>
              </a:lnSpc>
              <a:spcBef>
                <a:spcPts val="600"/>
              </a:spcBef>
              <a:buNone/>
            </a:pPr>
            <a:r>
              <a:rPr lang="en-ZA" sz="1900" dirty="0">
                <a:solidFill>
                  <a:schemeClr val="accent5">
                    <a:lumMod val="75000"/>
                  </a:schemeClr>
                </a:solidFill>
              </a:rPr>
              <a:t>	(</a:t>
            </a:r>
            <a:r>
              <a:rPr lang="en-ZA" sz="1900" dirty="0" err="1">
                <a:solidFill>
                  <a:schemeClr val="accent5">
                    <a:lumMod val="75000"/>
                  </a:schemeClr>
                </a:solidFill>
              </a:rPr>
              <a:t>i</a:t>
            </a:r>
            <a:r>
              <a:rPr lang="en-ZA" sz="1900" dirty="0">
                <a:solidFill>
                  <a:schemeClr val="accent5">
                    <a:lumMod val="75000"/>
                  </a:schemeClr>
                </a:solidFill>
              </a:rPr>
              <a:t>) Engineering Department / School Heads and Learning Programme Convenors at HE 	institutions </a:t>
            </a:r>
          </a:p>
          <a:p>
            <a:pPr marL="171450" lvl="0" indent="0">
              <a:lnSpc>
                <a:spcPct val="100000"/>
              </a:lnSpc>
              <a:spcBef>
                <a:spcPts val="600"/>
              </a:spcBef>
              <a:buNone/>
            </a:pPr>
            <a:r>
              <a:rPr lang="en-ZA" sz="1900" dirty="0">
                <a:solidFill>
                  <a:schemeClr val="accent5">
                    <a:lumMod val="75000"/>
                  </a:schemeClr>
                </a:solidFill>
              </a:rPr>
              <a:t>	(ii) HR and Plant/Production Managers representative of the various sub-sectors of the industry; </a:t>
            </a:r>
          </a:p>
          <a:p>
            <a:pPr marL="171450" lvl="0" indent="0">
              <a:lnSpc>
                <a:spcPct val="100000"/>
              </a:lnSpc>
              <a:spcBef>
                <a:spcPts val="600"/>
              </a:spcBef>
              <a:buNone/>
            </a:pPr>
            <a:r>
              <a:rPr lang="en-ZA" sz="1900" dirty="0">
                <a:solidFill>
                  <a:schemeClr val="accent5">
                    <a:lumMod val="75000"/>
                  </a:schemeClr>
                </a:solidFill>
              </a:rPr>
              <a:t>	(iii) Newly-employed Graduates in the plastics industry; and </a:t>
            </a:r>
          </a:p>
          <a:p>
            <a:pPr marL="171450" lvl="0" indent="0">
              <a:lnSpc>
                <a:spcPct val="100000"/>
              </a:lnSpc>
              <a:spcBef>
                <a:spcPts val="600"/>
              </a:spcBef>
              <a:buNone/>
            </a:pPr>
            <a:r>
              <a:rPr lang="en-ZA" sz="1900" dirty="0">
                <a:solidFill>
                  <a:schemeClr val="accent5">
                    <a:lumMod val="75000"/>
                  </a:schemeClr>
                </a:solidFill>
              </a:rPr>
              <a:t>	(iv) Representatives of Industry Associations </a:t>
            </a:r>
            <a:endParaRPr lang="en-US" sz="1900" dirty="0">
              <a:solidFill>
                <a:schemeClr val="accent5">
                  <a:lumMod val="75000"/>
                </a:schemeClr>
              </a:solidFill>
            </a:endParaRPr>
          </a:p>
          <a:p>
            <a:pPr marL="457200" indent="0">
              <a:lnSpc>
                <a:spcPct val="100000"/>
              </a:lnSpc>
              <a:buNone/>
            </a:pPr>
            <a:r>
              <a:rPr lang="en-ZA" sz="1900" dirty="0">
                <a:solidFill>
                  <a:schemeClr val="accent5">
                    <a:lumMod val="75000"/>
                  </a:schemeClr>
                </a:solidFill>
              </a:rPr>
              <a:t>All interviews were recorded and transcribed verbatim and a thematic approach adopted in regard to </a:t>
            </a:r>
            <a:r>
              <a:rPr lang="en-ZA" sz="1900" b="1" dirty="0">
                <a:solidFill>
                  <a:schemeClr val="accent5">
                    <a:lumMod val="75000"/>
                  </a:schemeClr>
                </a:solidFill>
              </a:rPr>
              <a:t>data analysis</a:t>
            </a:r>
            <a:r>
              <a:rPr lang="en-ZA" sz="1900" dirty="0">
                <a:solidFill>
                  <a:schemeClr val="accent5">
                    <a:lumMod val="75000"/>
                  </a:schemeClr>
                </a:solidFill>
              </a:rPr>
              <a:t> The coding process consisted of two cycles of manual coding (pre-set and emergent codes or categories).</a:t>
            </a:r>
          </a:p>
        </p:txBody>
      </p:sp>
    </p:spTree>
    <p:extLst>
      <p:ext uri="{BB962C8B-B14F-4D97-AF65-F5344CB8AC3E}">
        <p14:creationId xmlns:p14="http://schemas.microsoft.com/office/powerpoint/2010/main" val="3808651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8770"/>
          </a:xfrm>
        </p:spPr>
        <p:txBody>
          <a:bodyPr>
            <a:normAutofit/>
          </a:bodyPr>
          <a:lstStyle/>
          <a:p>
            <a:pPr algn="ctr"/>
            <a:r>
              <a:rPr lang="en-US" sz="4000" b="1" dirty="0">
                <a:solidFill>
                  <a:schemeClr val="accent2"/>
                </a:solidFill>
              </a:rPr>
              <a:t>Research Focus, Design &amp; Methodology </a:t>
            </a:r>
            <a:r>
              <a:rPr lang="en-US" sz="4000" b="1" i="1" dirty="0">
                <a:solidFill>
                  <a:schemeClr val="accent2"/>
                </a:solidFill>
              </a:rPr>
              <a:t>(–</a:t>
            </a:r>
            <a:r>
              <a:rPr lang="en-US" sz="4000" b="1" i="1" dirty="0" err="1">
                <a:solidFill>
                  <a:schemeClr val="accent2"/>
                </a:solidFill>
              </a:rPr>
              <a:t>cntd</a:t>
            </a:r>
            <a:r>
              <a:rPr lang="en-US" sz="4000" b="1" i="1" dirty="0">
                <a:solidFill>
                  <a:schemeClr val="accent2"/>
                </a:solidFill>
              </a:rPr>
              <a:t>.)</a:t>
            </a:r>
            <a:endParaRPr lang="en-ZA" sz="4000" b="1" i="1" dirty="0">
              <a:solidFill>
                <a:schemeClr val="accent2"/>
              </a:solidFill>
            </a:endParaRPr>
          </a:p>
        </p:txBody>
      </p:sp>
      <p:sp>
        <p:nvSpPr>
          <p:cNvPr id="3" name="Content Placeholder 2"/>
          <p:cNvSpPr>
            <a:spLocks noGrp="1"/>
          </p:cNvSpPr>
          <p:nvPr>
            <p:ph idx="1"/>
          </p:nvPr>
        </p:nvSpPr>
        <p:spPr>
          <a:xfrm>
            <a:off x="838200" y="1491448"/>
            <a:ext cx="10515600" cy="5001425"/>
          </a:xfrm>
        </p:spPr>
        <p:txBody>
          <a:bodyPr anchor="t">
            <a:noAutofit/>
          </a:bodyPr>
          <a:lstStyle/>
          <a:p>
            <a:pPr marL="0" indent="0">
              <a:spcBef>
                <a:spcPts val="600"/>
              </a:spcBef>
              <a:spcAft>
                <a:spcPts val="600"/>
              </a:spcAft>
              <a:buNone/>
            </a:pPr>
            <a:r>
              <a:rPr lang="en-US" sz="2000" dirty="0">
                <a:solidFill>
                  <a:schemeClr val="accent5">
                    <a:lumMod val="75000"/>
                  </a:schemeClr>
                </a:solidFill>
              </a:rPr>
              <a:t>The study </a:t>
            </a:r>
            <a:r>
              <a:rPr lang="en-US" sz="2000" b="1" dirty="0">
                <a:solidFill>
                  <a:schemeClr val="accent5">
                    <a:lumMod val="75000"/>
                  </a:schemeClr>
                </a:solidFill>
              </a:rPr>
              <a:t>sample</a:t>
            </a:r>
            <a:r>
              <a:rPr lang="en-US" sz="2000" b="1" i="1" dirty="0">
                <a:solidFill>
                  <a:schemeClr val="accent5">
                    <a:lumMod val="75000"/>
                  </a:schemeClr>
                </a:solidFill>
              </a:rPr>
              <a:t> </a:t>
            </a:r>
            <a:r>
              <a:rPr lang="en-US" sz="2000" dirty="0">
                <a:solidFill>
                  <a:schemeClr val="accent5">
                    <a:lumMod val="75000"/>
                  </a:schemeClr>
                </a:solidFill>
              </a:rPr>
              <a:t>was made up as follows:</a:t>
            </a:r>
            <a:endParaRPr lang="en-ZA" sz="2000" dirty="0">
              <a:solidFill>
                <a:schemeClr val="accent5">
                  <a:lumMod val="75000"/>
                </a:schemeClr>
              </a:solidFill>
            </a:endParaRPr>
          </a:p>
          <a:p>
            <a:pPr marL="342900" indent="-342900">
              <a:lnSpc>
                <a:spcPct val="100000"/>
              </a:lnSpc>
              <a:spcBef>
                <a:spcPts val="0"/>
              </a:spcBef>
              <a:spcAft>
                <a:spcPts val="600"/>
              </a:spcAft>
              <a:buFont typeface="Wingdings" panose="05000000000000000000" pitchFamily="2" charset="2"/>
              <a:buChar char="Ø"/>
            </a:pPr>
            <a:r>
              <a:rPr lang="en-ZA" sz="2000" dirty="0">
                <a:solidFill>
                  <a:schemeClr val="accent5">
                    <a:lumMod val="75000"/>
                  </a:schemeClr>
                </a:solidFill>
              </a:rPr>
              <a:t>The targeting of </a:t>
            </a:r>
            <a:r>
              <a:rPr lang="en-ZA" sz="2000" b="1" i="1" dirty="0">
                <a:solidFill>
                  <a:schemeClr val="accent5">
                    <a:lumMod val="75000"/>
                  </a:schemeClr>
                </a:solidFill>
              </a:rPr>
              <a:t>Companies</a:t>
            </a:r>
            <a:r>
              <a:rPr lang="en-ZA" sz="2000" dirty="0">
                <a:solidFill>
                  <a:schemeClr val="accent5">
                    <a:lumMod val="75000"/>
                  </a:schemeClr>
                </a:solidFill>
              </a:rPr>
              <a:t> was informed by an initial informal interview with the editor of an industry magazine, based on a recommendation from Plastics SA. In the end, 7 out of a targeted 10 companies participated in the research and a total of 18 interviews were conducted. The shortfall of 3 companies was compensated for by drawing on 2016 research data (Garisch, 2016). </a:t>
            </a:r>
          </a:p>
          <a:p>
            <a:pPr marL="0" indent="0">
              <a:lnSpc>
                <a:spcPct val="100000"/>
              </a:lnSpc>
              <a:spcBef>
                <a:spcPts val="0"/>
              </a:spcBef>
              <a:spcAft>
                <a:spcPts val="600"/>
              </a:spcAft>
              <a:buNone/>
            </a:pPr>
            <a:r>
              <a:rPr lang="en-ZA" sz="2000" dirty="0">
                <a:solidFill>
                  <a:schemeClr val="accent5">
                    <a:lumMod val="75000"/>
                  </a:schemeClr>
                </a:solidFill>
              </a:rPr>
              <a:t>	Provincial distribution: Gauteng: 4, Western Cape: 3, Kwazulu-Natal: 2 Eastern Cape: 1.</a:t>
            </a:r>
          </a:p>
          <a:p>
            <a:pPr marL="342900" indent="-342900">
              <a:lnSpc>
                <a:spcPct val="100000"/>
              </a:lnSpc>
              <a:spcBef>
                <a:spcPts val="0"/>
              </a:spcBef>
              <a:spcAft>
                <a:spcPts val="600"/>
              </a:spcAft>
              <a:buFont typeface="Wingdings" panose="05000000000000000000" pitchFamily="2" charset="2"/>
              <a:buChar char="Ø"/>
            </a:pPr>
            <a:r>
              <a:rPr lang="en-ZA" sz="2000" dirty="0">
                <a:solidFill>
                  <a:schemeClr val="accent5">
                    <a:lumMod val="75000"/>
                  </a:schemeClr>
                </a:solidFill>
              </a:rPr>
              <a:t>The selection of </a:t>
            </a:r>
            <a:r>
              <a:rPr lang="en-ZA" sz="2000" b="1" i="1" dirty="0">
                <a:solidFill>
                  <a:schemeClr val="accent5">
                    <a:lumMod val="75000"/>
                  </a:schemeClr>
                </a:solidFill>
              </a:rPr>
              <a:t>Industry Associations </a:t>
            </a:r>
            <a:r>
              <a:rPr lang="en-ZA" sz="2000" dirty="0">
                <a:solidFill>
                  <a:schemeClr val="accent5">
                    <a:lumMod val="75000"/>
                  </a:schemeClr>
                </a:solidFill>
              </a:rPr>
              <a:t>was based on a recommended initial list provided by Plastics SA. 3 out of the targeted 5 associations participated in the research and a total of 3 interviews were conducted. </a:t>
            </a:r>
          </a:p>
          <a:p>
            <a:pPr marL="342900" indent="-342900">
              <a:lnSpc>
                <a:spcPct val="100000"/>
              </a:lnSpc>
              <a:spcBef>
                <a:spcPts val="0"/>
              </a:spcBef>
              <a:spcAft>
                <a:spcPts val="600"/>
              </a:spcAft>
              <a:buFont typeface="Wingdings" panose="05000000000000000000" pitchFamily="2" charset="2"/>
              <a:buChar char="Ø"/>
            </a:pPr>
            <a:r>
              <a:rPr lang="en-ZA" sz="2000" dirty="0">
                <a:solidFill>
                  <a:schemeClr val="accent5">
                    <a:lumMod val="75000"/>
                  </a:schemeClr>
                </a:solidFill>
              </a:rPr>
              <a:t>From desktop research into provision by </a:t>
            </a:r>
            <a:r>
              <a:rPr lang="en-ZA" sz="2000" b="1" i="1" dirty="0">
                <a:solidFill>
                  <a:schemeClr val="accent5">
                    <a:lumMod val="75000"/>
                  </a:schemeClr>
                </a:solidFill>
              </a:rPr>
              <a:t>HE institutions</a:t>
            </a:r>
            <a:r>
              <a:rPr lang="en-ZA" sz="2000" dirty="0">
                <a:solidFill>
                  <a:schemeClr val="accent5">
                    <a:lumMod val="75000"/>
                  </a:schemeClr>
                </a:solidFill>
              </a:rPr>
              <a:t>, 6 institutions were selected based on their direct offering of plastics-related learning programmes or affiliated degrees. All targeted institutions participate, comprising 5 universities and 1 university of technology, which translated into 8respondents being interviewed.(1representative submitted written inputs via email as the scheduled interview had to be cancelled at the last moment.)</a:t>
            </a:r>
          </a:p>
        </p:txBody>
      </p:sp>
    </p:spTree>
    <p:extLst>
      <p:ext uri="{BB962C8B-B14F-4D97-AF65-F5344CB8AC3E}">
        <p14:creationId xmlns:p14="http://schemas.microsoft.com/office/powerpoint/2010/main" val="2886102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62784"/>
          </a:xfrm>
        </p:spPr>
        <p:txBody>
          <a:bodyPr>
            <a:normAutofit/>
          </a:bodyPr>
          <a:lstStyle/>
          <a:p>
            <a:pPr algn="ctr"/>
            <a:r>
              <a:rPr lang="en-US" sz="4000" b="1" dirty="0">
                <a:solidFill>
                  <a:schemeClr val="accent2"/>
                </a:solidFill>
                <a:cs typeface="Arial" panose="020B0604020202020204" pitchFamily="34" charset="0"/>
              </a:rPr>
              <a:t>SPECIFIC Findings (Respondent Views)</a:t>
            </a:r>
            <a:endParaRPr lang="en-ZA" sz="4000" b="1" dirty="0">
              <a:solidFill>
                <a:schemeClr val="accent2"/>
              </a:solidFill>
              <a:cs typeface="Arial" panose="020B0604020202020204" pitchFamily="34" charset="0"/>
            </a:endParaRPr>
          </a:p>
        </p:txBody>
      </p:sp>
      <p:sp>
        <p:nvSpPr>
          <p:cNvPr id="3" name="Content Placeholder 2"/>
          <p:cNvSpPr>
            <a:spLocks noGrp="1"/>
          </p:cNvSpPr>
          <p:nvPr>
            <p:ph idx="1"/>
          </p:nvPr>
        </p:nvSpPr>
        <p:spPr>
          <a:xfrm>
            <a:off x="838200" y="1393371"/>
            <a:ext cx="10515600" cy="4783592"/>
          </a:xfrm>
        </p:spPr>
        <p:txBody>
          <a:bodyPr>
            <a:normAutofit/>
          </a:bodyPr>
          <a:lstStyle/>
          <a:p>
            <a:pPr marL="457200" indent="-365760">
              <a:buFont typeface="+mj-lt"/>
              <a:buAutoNum type="romanUcPeriod"/>
            </a:pPr>
            <a:r>
              <a:rPr lang="en-ZA" sz="2400" b="1" dirty="0">
                <a:solidFill>
                  <a:schemeClr val="tx1">
                    <a:lumMod val="75000"/>
                    <a:lumOff val="25000"/>
                  </a:schemeClr>
                </a:solidFill>
              </a:rPr>
              <a:t>Respondent views on the STATUS of INDUSTRY STRENGTH</a:t>
            </a:r>
            <a:endParaRPr lang="en-ZA" sz="2400" dirty="0">
              <a:solidFill>
                <a:schemeClr val="tx1">
                  <a:lumMod val="75000"/>
                  <a:lumOff val="25000"/>
                </a:schemeClr>
              </a:solidFill>
            </a:endParaRPr>
          </a:p>
          <a:p>
            <a:pPr marL="914400" indent="-454025">
              <a:spcAft>
                <a:spcPts val="1000"/>
              </a:spcAft>
              <a:buFont typeface="Wingdings" panose="05000000000000000000" pitchFamily="2" charset="2"/>
              <a:buChar char="q"/>
            </a:pPr>
            <a:r>
              <a:rPr lang="en-US" sz="2200" b="1" i="1" u="sng" dirty="0">
                <a:solidFill>
                  <a:schemeClr val="accent2"/>
                </a:solidFill>
              </a:rPr>
              <a:t>Industry not globally competitive</a:t>
            </a:r>
          </a:p>
          <a:p>
            <a:pPr marL="1254125" indent="-342900">
              <a:spcBef>
                <a:spcPts val="800"/>
              </a:spcBef>
              <a:buFont typeface="Wingdings" panose="05000000000000000000" pitchFamily="2" charset="2"/>
              <a:buChar char="Ø"/>
            </a:pPr>
            <a:r>
              <a:rPr lang="en-US" sz="2000" i="1" dirty="0">
                <a:solidFill>
                  <a:schemeClr val="accent5"/>
                </a:solidFill>
              </a:rPr>
              <a:t>Industry lacking </a:t>
            </a:r>
            <a:r>
              <a:rPr lang="en-US" sz="2000" b="1" i="1" dirty="0">
                <a:solidFill>
                  <a:schemeClr val="accent5"/>
                </a:solidFill>
              </a:rPr>
              <a:t>innovation culture</a:t>
            </a:r>
          </a:p>
          <a:p>
            <a:pPr marL="1254125" indent="-342900">
              <a:spcBef>
                <a:spcPts val="800"/>
              </a:spcBef>
              <a:buFont typeface="Wingdings" panose="05000000000000000000" pitchFamily="2" charset="2"/>
              <a:buChar char="Ø"/>
            </a:pPr>
            <a:r>
              <a:rPr lang="en-ZA" sz="2000" i="1" dirty="0">
                <a:solidFill>
                  <a:schemeClr val="accent5"/>
                </a:solidFill>
              </a:rPr>
              <a:t>Prohibitive </a:t>
            </a:r>
            <a:r>
              <a:rPr lang="en-ZA" sz="2000" b="1" i="1" dirty="0">
                <a:solidFill>
                  <a:schemeClr val="accent5"/>
                </a:solidFill>
              </a:rPr>
              <a:t>costs of imported materials and machinery </a:t>
            </a:r>
            <a:r>
              <a:rPr lang="en-ZA" sz="2000" i="1" dirty="0">
                <a:solidFill>
                  <a:schemeClr val="accent5"/>
                </a:solidFill>
              </a:rPr>
              <a:t>a barrier to uptake by small companies</a:t>
            </a:r>
            <a:endParaRPr lang="en-US" sz="2000" i="1" dirty="0">
              <a:solidFill>
                <a:schemeClr val="accent5"/>
              </a:solidFill>
            </a:endParaRPr>
          </a:p>
          <a:p>
            <a:pPr marL="1254125" indent="-342900">
              <a:spcBef>
                <a:spcPts val="800"/>
              </a:spcBef>
              <a:buFont typeface="Wingdings" panose="05000000000000000000" pitchFamily="2" charset="2"/>
              <a:buChar char="Ø"/>
            </a:pPr>
            <a:r>
              <a:rPr lang="en-US" sz="2000" b="1" i="1" dirty="0">
                <a:solidFill>
                  <a:schemeClr val="accent5"/>
                </a:solidFill>
              </a:rPr>
              <a:t>Inefficiencies</a:t>
            </a:r>
            <a:r>
              <a:rPr lang="en-US" sz="2000" i="1" dirty="0">
                <a:solidFill>
                  <a:schemeClr val="accent5"/>
                </a:solidFill>
              </a:rPr>
              <a:t> costing the industry</a:t>
            </a:r>
          </a:p>
          <a:p>
            <a:pPr marL="1254125" indent="-342900">
              <a:spcBef>
                <a:spcPts val="800"/>
              </a:spcBef>
              <a:buFont typeface="Wingdings" panose="05000000000000000000" pitchFamily="2" charset="2"/>
              <a:buChar char="Ø"/>
            </a:pPr>
            <a:r>
              <a:rPr lang="en-ZA" sz="2000" i="1" dirty="0">
                <a:solidFill>
                  <a:schemeClr val="accent5"/>
                </a:solidFill>
              </a:rPr>
              <a:t>Industry lags rest of world in terms of </a:t>
            </a:r>
            <a:r>
              <a:rPr lang="en-ZA" sz="2000" b="1" i="1" dirty="0">
                <a:solidFill>
                  <a:schemeClr val="accent5"/>
                </a:solidFill>
              </a:rPr>
              <a:t>R&amp;D investment </a:t>
            </a:r>
            <a:r>
              <a:rPr lang="en-ZA" sz="2000" i="1" dirty="0">
                <a:solidFill>
                  <a:schemeClr val="accent5"/>
                </a:solidFill>
              </a:rPr>
              <a:t>and innovation-promoting outputs</a:t>
            </a:r>
            <a:endParaRPr lang="en-US" sz="2000" i="1" dirty="0">
              <a:solidFill>
                <a:schemeClr val="accent5"/>
              </a:solidFill>
            </a:endParaRPr>
          </a:p>
          <a:p>
            <a:pPr marL="1254125" indent="-342900">
              <a:spcBef>
                <a:spcPts val="800"/>
              </a:spcBef>
              <a:buFont typeface="Wingdings" panose="05000000000000000000" pitchFamily="2" charset="2"/>
              <a:buChar char="Ø"/>
            </a:pPr>
            <a:r>
              <a:rPr lang="en-ZA" sz="2000" i="1" dirty="0">
                <a:solidFill>
                  <a:schemeClr val="accent5"/>
                </a:solidFill>
              </a:rPr>
              <a:t>The implementation of </a:t>
            </a:r>
            <a:r>
              <a:rPr lang="en-ZA" sz="2000" b="1" i="1" dirty="0">
                <a:solidFill>
                  <a:schemeClr val="accent5"/>
                </a:solidFill>
              </a:rPr>
              <a:t>LEAN manufacturing </a:t>
            </a:r>
            <a:r>
              <a:rPr lang="en-ZA" sz="2000" i="1" dirty="0">
                <a:solidFill>
                  <a:schemeClr val="accent5"/>
                </a:solidFill>
              </a:rPr>
              <a:t>principles inhibit specialisation and innovation</a:t>
            </a:r>
          </a:p>
          <a:p>
            <a:pPr marL="1254125" indent="-342900">
              <a:spcBef>
                <a:spcPts val="800"/>
              </a:spcBef>
              <a:buFont typeface="Wingdings" panose="05000000000000000000" pitchFamily="2" charset="2"/>
              <a:buChar char="Ø"/>
            </a:pPr>
            <a:r>
              <a:rPr lang="en-ZA" sz="2000" b="1" i="1" dirty="0">
                <a:solidFill>
                  <a:schemeClr val="accent5"/>
                </a:solidFill>
              </a:rPr>
              <a:t>“Bad” structural dynamics and business approaches </a:t>
            </a:r>
            <a:r>
              <a:rPr lang="en-ZA" sz="2000" i="1" dirty="0">
                <a:solidFill>
                  <a:schemeClr val="accent5"/>
                </a:solidFill>
              </a:rPr>
              <a:t>undermine company effectiveness and competitiveness</a:t>
            </a:r>
          </a:p>
        </p:txBody>
      </p:sp>
    </p:spTree>
    <p:extLst>
      <p:ext uri="{BB962C8B-B14F-4D97-AF65-F5344CB8AC3E}">
        <p14:creationId xmlns:p14="http://schemas.microsoft.com/office/powerpoint/2010/main" val="1846364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1161"/>
          </a:xfrm>
        </p:spPr>
        <p:txBody>
          <a:bodyPr>
            <a:normAutofit/>
          </a:bodyPr>
          <a:lstStyle/>
          <a:p>
            <a:pPr algn="ctr"/>
            <a:r>
              <a:rPr lang="en-US" sz="4000" b="1" dirty="0">
                <a:solidFill>
                  <a:schemeClr val="accent2"/>
                </a:solidFill>
                <a:cs typeface="Arial" panose="020B0604020202020204" pitchFamily="34" charset="0"/>
              </a:rPr>
              <a:t>SPECIFIC Findings </a:t>
            </a:r>
            <a:r>
              <a:rPr lang="en-US" sz="4000" b="1" i="1" dirty="0">
                <a:solidFill>
                  <a:schemeClr val="accent2"/>
                </a:solidFill>
                <a:cs typeface="Arial" panose="020B0604020202020204" pitchFamily="34" charset="0"/>
              </a:rPr>
              <a:t>(–</a:t>
            </a:r>
            <a:r>
              <a:rPr lang="en-US" sz="4000" b="1" i="1" dirty="0" err="1">
                <a:solidFill>
                  <a:schemeClr val="accent2"/>
                </a:solidFill>
                <a:cs typeface="Arial" panose="020B0604020202020204" pitchFamily="34" charset="0"/>
              </a:rPr>
              <a:t>cntd</a:t>
            </a:r>
            <a:r>
              <a:rPr lang="en-US" sz="4000" b="1" i="1" dirty="0">
                <a:solidFill>
                  <a:schemeClr val="accent2"/>
                </a:solidFill>
                <a:cs typeface="Arial" panose="020B0604020202020204" pitchFamily="34" charset="0"/>
              </a:rPr>
              <a:t>.)</a:t>
            </a:r>
            <a:endParaRPr lang="en-ZA" sz="4000" b="1" dirty="0"/>
          </a:p>
        </p:txBody>
      </p:sp>
      <p:sp>
        <p:nvSpPr>
          <p:cNvPr id="3" name="Content Placeholder 2"/>
          <p:cNvSpPr>
            <a:spLocks noGrp="1"/>
          </p:cNvSpPr>
          <p:nvPr>
            <p:ph idx="1"/>
          </p:nvPr>
        </p:nvSpPr>
        <p:spPr>
          <a:xfrm>
            <a:off x="838200" y="1384664"/>
            <a:ext cx="10515600" cy="4792300"/>
          </a:xfrm>
        </p:spPr>
        <p:txBody>
          <a:bodyPr>
            <a:normAutofit/>
          </a:bodyPr>
          <a:lstStyle/>
          <a:p>
            <a:pPr marL="400050" indent="-400050">
              <a:spcBef>
                <a:spcPts val="800"/>
              </a:spcBef>
              <a:spcAft>
                <a:spcPts val="800"/>
              </a:spcAft>
              <a:buFont typeface="Wingdings" panose="05000000000000000000" pitchFamily="2" charset="2"/>
              <a:buChar char="q"/>
            </a:pPr>
            <a:r>
              <a:rPr lang="en-ZA" sz="2200" b="1" i="1" u="sng" dirty="0">
                <a:solidFill>
                  <a:schemeClr val="accent2"/>
                </a:solidFill>
              </a:rPr>
              <a:t>Ignorance about the (plastics) polymer industry </a:t>
            </a:r>
            <a:endParaRPr lang="en-US" sz="2200" b="1" i="1" u="sng" dirty="0">
              <a:solidFill>
                <a:schemeClr val="accent2"/>
              </a:solidFill>
            </a:endParaRPr>
          </a:p>
          <a:p>
            <a:pPr marL="914400" indent="-342900">
              <a:spcAft>
                <a:spcPts val="800"/>
              </a:spcAft>
              <a:buFont typeface="Wingdings" panose="05000000000000000000" pitchFamily="2" charset="2"/>
              <a:buChar char="Ø"/>
            </a:pPr>
            <a:r>
              <a:rPr lang="en-ZA" sz="2200" i="1" dirty="0">
                <a:solidFill>
                  <a:schemeClr val="accent5"/>
                </a:solidFill>
              </a:rPr>
              <a:t>Lack of </a:t>
            </a:r>
            <a:r>
              <a:rPr lang="en-ZA" sz="2200" b="1" i="1" dirty="0">
                <a:solidFill>
                  <a:schemeClr val="accent5"/>
                </a:solidFill>
              </a:rPr>
              <a:t>knowledge of the industry </a:t>
            </a:r>
            <a:r>
              <a:rPr lang="en-ZA" sz="2200" i="1" dirty="0">
                <a:solidFill>
                  <a:schemeClr val="accent5"/>
                </a:solidFill>
              </a:rPr>
              <a:t>has implications for growth</a:t>
            </a:r>
            <a:endParaRPr lang="en-US" sz="2200" i="1" dirty="0">
              <a:solidFill>
                <a:schemeClr val="accent5"/>
              </a:solidFill>
            </a:endParaRPr>
          </a:p>
          <a:p>
            <a:pPr marL="400050" indent="-400050">
              <a:spcAft>
                <a:spcPts val="600"/>
              </a:spcAft>
              <a:buFont typeface="Wingdings" panose="05000000000000000000" pitchFamily="2" charset="2"/>
              <a:buChar char="q"/>
            </a:pPr>
            <a:r>
              <a:rPr lang="en-ZA" sz="2200" b="1" i="1" u="sng" dirty="0">
                <a:solidFill>
                  <a:schemeClr val="accent2"/>
                </a:solidFill>
              </a:rPr>
              <a:t>Impact of the demise of erstwhile ‘strong technician training programmes’ </a:t>
            </a:r>
            <a:endParaRPr lang="en-US" sz="2200" b="1" i="1" u="sng" dirty="0">
              <a:solidFill>
                <a:schemeClr val="accent2"/>
              </a:solidFill>
            </a:endParaRPr>
          </a:p>
          <a:p>
            <a:pPr marL="914400" indent="-342900">
              <a:buFont typeface="Wingdings" panose="05000000000000000000" pitchFamily="2" charset="2"/>
              <a:buChar char="Ø"/>
            </a:pPr>
            <a:r>
              <a:rPr lang="en-ZA" sz="2200" i="1" dirty="0">
                <a:solidFill>
                  <a:schemeClr val="accent5"/>
                </a:solidFill>
              </a:rPr>
              <a:t>The loss of the </a:t>
            </a:r>
            <a:r>
              <a:rPr lang="en-ZA" sz="2200" b="1" i="1" dirty="0">
                <a:solidFill>
                  <a:schemeClr val="accent5"/>
                </a:solidFill>
              </a:rPr>
              <a:t>National Diploma </a:t>
            </a:r>
            <a:r>
              <a:rPr lang="en-ZA" sz="2200" i="1" dirty="0">
                <a:solidFill>
                  <a:schemeClr val="accent5"/>
                </a:solidFill>
              </a:rPr>
              <a:t>in Polymer Technology has created a skills gap</a:t>
            </a:r>
            <a:endParaRPr lang="en-US" sz="2200" i="1" dirty="0">
              <a:solidFill>
                <a:schemeClr val="accent5"/>
              </a:solidFill>
            </a:endParaRPr>
          </a:p>
          <a:p>
            <a:pPr marL="0" indent="0">
              <a:spcBef>
                <a:spcPts val="1800"/>
              </a:spcBef>
              <a:spcAft>
                <a:spcPts val="800"/>
              </a:spcAft>
              <a:buNone/>
            </a:pPr>
            <a:r>
              <a:rPr lang="en-ZA" sz="2400" b="1" dirty="0">
                <a:solidFill>
                  <a:schemeClr val="tx1">
                    <a:lumMod val="75000"/>
                    <a:lumOff val="25000"/>
                  </a:schemeClr>
                </a:solidFill>
              </a:rPr>
              <a:t>II.  Respondent views on EMPLOYMENT OF ENGINEERS AND TECHNICIANS</a:t>
            </a:r>
            <a:endParaRPr lang="en-US" sz="2400" b="1" dirty="0">
              <a:solidFill>
                <a:schemeClr val="tx1">
                  <a:lumMod val="75000"/>
                  <a:lumOff val="25000"/>
                </a:schemeClr>
              </a:solidFill>
            </a:endParaRPr>
          </a:p>
          <a:p>
            <a:pPr marL="400050" indent="-400050">
              <a:spcBef>
                <a:spcPts val="800"/>
              </a:spcBef>
              <a:buFont typeface="Wingdings" panose="05000000000000000000" pitchFamily="2" charset="2"/>
              <a:buChar char="q"/>
            </a:pPr>
            <a:r>
              <a:rPr lang="en-ZA" sz="2200" b="1" i="1" u="sng" dirty="0">
                <a:solidFill>
                  <a:schemeClr val="accent2"/>
                </a:solidFill>
              </a:rPr>
              <a:t>Current employment status, trends &amp; issues</a:t>
            </a:r>
            <a:endParaRPr lang="en-US" sz="2200" b="1" i="1" u="sng" dirty="0">
              <a:solidFill>
                <a:schemeClr val="accent2"/>
              </a:solidFill>
            </a:endParaRPr>
          </a:p>
          <a:p>
            <a:pPr marL="914400" indent="-342900">
              <a:buFont typeface="Wingdings" panose="05000000000000000000" pitchFamily="2" charset="2"/>
              <a:buChar char="Ø"/>
            </a:pPr>
            <a:r>
              <a:rPr lang="en-ZA" sz="2200" b="1" i="1" dirty="0">
                <a:solidFill>
                  <a:srgbClr val="FF0000"/>
                </a:solidFill>
              </a:rPr>
              <a:t>Engineers</a:t>
            </a:r>
            <a:r>
              <a:rPr lang="en-ZA" sz="2200" i="1" dirty="0">
                <a:solidFill>
                  <a:srgbClr val="FF0000"/>
                </a:solidFill>
              </a:rPr>
              <a:t>’ current employment status is limited</a:t>
            </a:r>
            <a:endParaRPr lang="en-US" sz="2200" i="1" dirty="0">
              <a:solidFill>
                <a:srgbClr val="FF0000"/>
              </a:solidFill>
            </a:endParaRPr>
          </a:p>
          <a:p>
            <a:pPr marL="914400" indent="-342900">
              <a:buFont typeface="Wingdings" panose="05000000000000000000" pitchFamily="2" charset="2"/>
              <a:buChar char="Ø"/>
            </a:pPr>
            <a:r>
              <a:rPr lang="en-ZA" sz="2200" i="1" dirty="0">
                <a:solidFill>
                  <a:srgbClr val="FF0000"/>
                </a:solidFill>
              </a:rPr>
              <a:t>Declining work opportunities for graduate </a:t>
            </a:r>
            <a:r>
              <a:rPr lang="en-ZA" sz="2200" b="1" i="1" dirty="0">
                <a:solidFill>
                  <a:srgbClr val="FF0000"/>
                </a:solidFill>
              </a:rPr>
              <a:t>Polymer Scientists</a:t>
            </a:r>
            <a:endParaRPr lang="en-US" sz="2200" b="1" i="1" dirty="0">
              <a:solidFill>
                <a:srgbClr val="FF0000"/>
              </a:solidFill>
            </a:endParaRPr>
          </a:p>
          <a:p>
            <a:pPr marL="914400" indent="-342900">
              <a:buFont typeface="Wingdings" panose="05000000000000000000" pitchFamily="2" charset="2"/>
              <a:buChar char="Ø"/>
            </a:pPr>
            <a:r>
              <a:rPr lang="en-ZA" sz="2200" i="1" dirty="0">
                <a:solidFill>
                  <a:srgbClr val="FF0000"/>
                </a:solidFill>
              </a:rPr>
              <a:t>Difficulty recruiting suitably qualified and experienced personnel across </a:t>
            </a:r>
            <a:r>
              <a:rPr lang="en-ZA" sz="2200" b="1" i="1" dirty="0">
                <a:solidFill>
                  <a:srgbClr val="FF0000"/>
                </a:solidFill>
              </a:rPr>
              <a:t>all categories</a:t>
            </a:r>
          </a:p>
        </p:txBody>
      </p:sp>
    </p:spTree>
    <p:extLst>
      <p:ext uri="{BB962C8B-B14F-4D97-AF65-F5344CB8AC3E}">
        <p14:creationId xmlns:p14="http://schemas.microsoft.com/office/powerpoint/2010/main" val="277686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932452"/>
          </a:xfrm>
        </p:spPr>
        <p:txBody>
          <a:bodyPr>
            <a:normAutofit/>
          </a:bodyPr>
          <a:lstStyle/>
          <a:p>
            <a:pPr algn="ctr"/>
            <a:r>
              <a:rPr lang="en-US" sz="3600" dirty="0">
                <a:solidFill>
                  <a:schemeClr val="accent2"/>
                </a:solidFill>
                <a:latin typeface="Arial" panose="020B0604020202020204" pitchFamily="34" charset="0"/>
                <a:cs typeface="Arial" panose="020B0604020202020204" pitchFamily="34" charset="0"/>
              </a:rPr>
              <a:t>SPECIFIC Findings </a:t>
            </a:r>
            <a:r>
              <a:rPr lang="en-US" sz="3600" i="1" dirty="0">
                <a:solidFill>
                  <a:schemeClr val="accent2"/>
                </a:solidFill>
                <a:latin typeface="Arial" panose="020B0604020202020204" pitchFamily="34" charset="0"/>
                <a:cs typeface="Arial" panose="020B0604020202020204" pitchFamily="34" charset="0"/>
              </a:rPr>
              <a:t>(–</a:t>
            </a:r>
            <a:r>
              <a:rPr lang="en-US" sz="3600" i="1" dirty="0" err="1">
                <a:solidFill>
                  <a:schemeClr val="accent2"/>
                </a:solidFill>
                <a:latin typeface="Arial" panose="020B0604020202020204" pitchFamily="34" charset="0"/>
                <a:cs typeface="Arial" panose="020B0604020202020204" pitchFamily="34" charset="0"/>
              </a:rPr>
              <a:t>cntd</a:t>
            </a:r>
            <a:r>
              <a:rPr lang="en-US" sz="3600" i="1" dirty="0">
                <a:solidFill>
                  <a:schemeClr val="accent2"/>
                </a:solidFill>
                <a:latin typeface="Arial" panose="020B0604020202020204" pitchFamily="34" charset="0"/>
                <a:cs typeface="Arial" panose="020B0604020202020204" pitchFamily="34" charset="0"/>
              </a:rPr>
              <a:t>.)</a:t>
            </a:r>
            <a:endParaRPr lang="en-ZA" sz="3600" i="1" dirty="0"/>
          </a:p>
        </p:txBody>
      </p:sp>
      <p:sp>
        <p:nvSpPr>
          <p:cNvPr id="5" name="Content Placeholder 4"/>
          <p:cNvSpPr>
            <a:spLocks noGrp="1"/>
          </p:cNvSpPr>
          <p:nvPr>
            <p:ph idx="1"/>
          </p:nvPr>
        </p:nvSpPr>
        <p:spPr>
          <a:xfrm>
            <a:off x="838200" y="1436914"/>
            <a:ext cx="10515600" cy="4740049"/>
          </a:xfrm>
        </p:spPr>
        <p:txBody>
          <a:bodyPr>
            <a:normAutofit lnSpcReduction="10000"/>
          </a:bodyPr>
          <a:lstStyle/>
          <a:p>
            <a:pPr marL="0" indent="0">
              <a:buNone/>
            </a:pPr>
            <a:endParaRPr lang="en-ZA" sz="2400" b="1" dirty="0">
              <a:solidFill>
                <a:schemeClr val="tx1">
                  <a:lumMod val="65000"/>
                  <a:lumOff val="35000"/>
                </a:schemeClr>
              </a:solidFill>
            </a:endParaRPr>
          </a:p>
          <a:p>
            <a:pPr marL="514350" indent="-514350">
              <a:spcAft>
                <a:spcPts val="1200"/>
              </a:spcAft>
              <a:buAutoNum type="romanUcPeriod" startAt="3"/>
            </a:pPr>
            <a:r>
              <a:rPr lang="en-ZA" sz="2400" b="1" dirty="0">
                <a:solidFill>
                  <a:schemeClr val="tx1">
                    <a:lumMod val="65000"/>
                    <a:lumOff val="35000"/>
                  </a:schemeClr>
                </a:solidFill>
              </a:rPr>
              <a:t>Respondent views on </a:t>
            </a:r>
            <a:r>
              <a:rPr lang="en-ZA" sz="2400" b="1" dirty="0">
                <a:solidFill>
                  <a:schemeClr val="tx1">
                    <a:lumMod val="65000"/>
                    <a:lumOff val="35000"/>
                  </a:schemeClr>
                </a:solidFill>
                <a:ea typeface="Calibri" panose="020F0502020204030204" pitchFamily="34" charset="0"/>
              </a:rPr>
              <a:t>KNOWLEDGE, SKILL &amp; ATTRIBUTE SHORTFALL (graduates)</a:t>
            </a:r>
          </a:p>
          <a:p>
            <a:pPr marL="966788" lvl="0" indent="-342900">
              <a:spcAft>
                <a:spcPts val="1000"/>
              </a:spcAft>
              <a:buFont typeface="Wingdings" panose="05000000000000000000" pitchFamily="2" charset="2"/>
              <a:buChar char="Ø"/>
            </a:pPr>
            <a:r>
              <a:rPr lang="en-ZA" sz="2200" b="1" i="1" dirty="0">
                <a:solidFill>
                  <a:schemeClr val="accent5"/>
                </a:solidFill>
              </a:rPr>
              <a:t>Problem-solving</a:t>
            </a:r>
            <a:r>
              <a:rPr lang="en-ZA" sz="2200" i="1" dirty="0">
                <a:solidFill>
                  <a:schemeClr val="accent5"/>
                </a:solidFill>
              </a:rPr>
              <a:t> (abstract) skills significantly lacking among engineering graduates</a:t>
            </a:r>
            <a:endParaRPr lang="en-ZA" sz="2200" dirty="0">
              <a:solidFill>
                <a:schemeClr val="accent5"/>
              </a:solidFill>
            </a:endParaRPr>
          </a:p>
          <a:p>
            <a:pPr marL="966788" lvl="0" indent="-342900">
              <a:spcAft>
                <a:spcPts val="1000"/>
              </a:spcAft>
              <a:buFont typeface="Wingdings" panose="05000000000000000000" pitchFamily="2" charset="2"/>
              <a:buChar char="Ø"/>
            </a:pPr>
            <a:r>
              <a:rPr lang="en-ZA" sz="2200" b="1" i="1" dirty="0">
                <a:solidFill>
                  <a:schemeClr val="accent5"/>
                </a:solidFill>
              </a:rPr>
              <a:t>Management</a:t>
            </a:r>
            <a:r>
              <a:rPr lang="en-ZA" sz="2200" i="1" dirty="0">
                <a:solidFill>
                  <a:schemeClr val="accent5"/>
                </a:solidFill>
              </a:rPr>
              <a:t> skills</a:t>
            </a:r>
            <a:endParaRPr lang="en-ZA" sz="2200" dirty="0">
              <a:solidFill>
                <a:schemeClr val="accent5"/>
              </a:solidFill>
            </a:endParaRPr>
          </a:p>
          <a:p>
            <a:pPr marL="966788" lvl="0" indent="-342900">
              <a:spcAft>
                <a:spcPts val="1000"/>
              </a:spcAft>
              <a:buFont typeface="Wingdings" panose="05000000000000000000" pitchFamily="2" charset="2"/>
              <a:buChar char="Ø"/>
            </a:pPr>
            <a:r>
              <a:rPr lang="en-ZA" sz="2200" b="1" i="1" dirty="0">
                <a:solidFill>
                  <a:schemeClr val="accent5"/>
                </a:solidFill>
              </a:rPr>
              <a:t>Interpersonal and communication skills </a:t>
            </a:r>
            <a:r>
              <a:rPr lang="en-ZA" sz="2200" i="1" dirty="0">
                <a:solidFill>
                  <a:schemeClr val="accent5"/>
                </a:solidFill>
              </a:rPr>
              <a:t>which undermines collaboration and team work capability </a:t>
            </a:r>
            <a:endParaRPr lang="en-ZA" sz="2200" dirty="0">
              <a:solidFill>
                <a:schemeClr val="accent5"/>
              </a:solidFill>
            </a:endParaRPr>
          </a:p>
          <a:p>
            <a:pPr marL="966788" lvl="0" indent="-342900">
              <a:spcAft>
                <a:spcPts val="1000"/>
              </a:spcAft>
              <a:buFont typeface="Wingdings" panose="05000000000000000000" pitchFamily="2" charset="2"/>
              <a:buChar char="Ø"/>
            </a:pPr>
            <a:r>
              <a:rPr lang="en-ZA" sz="2200" b="1" i="1" dirty="0">
                <a:solidFill>
                  <a:schemeClr val="accent5"/>
                </a:solidFill>
              </a:rPr>
              <a:t>Administrative</a:t>
            </a:r>
            <a:r>
              <a:rPr lang="en-ZA" sz="2200" i="1" dirty="0">
                <a:solidFill>
                  <a:schemeClr val="accent5"/>
                </a:solidFill>
              </a:rPr>
              <a:t> skills</a:t>
            </a:r>
            <a:endParaRPr lang="en-ZA" sz="2200" dirty="0">
              <a:solidFill>
                <a:schemeClr val="accent5"/>
              </a:solidFill>
            </a:endParaRPr>
          </a:p>
          <a:p>
            <a:pPr marL="966788" lvl="0" indent="-342900">
              <a:spcAft>
                <a:spcPts val="1000"/>
              </a:spcAft>
              <a:buFont typeface="Wingdings" panose="05000000000000000000" pitchFamily="2" charset="2"/>
              <a:buChar char="Ø"/>
            </a:pPr>
            <a:r>
              <a:rPr lang="en-ZA" sz="2200" i="1" dirty="0">
                <a:solidFill>
                  <a:schemeClr val="accent5"/>
                </a:solidFill>
              </a:rPr>
              <a:t>‘Right’ </a:t>
            </a:r>
            <a:r>
              <a:rPr lang="en-ZA" sz="2200" b="1" i="1" dirty="0">
                <a:solidFill>
                  <a:schemeClr val="accent5"/>
                </a:solidFill>
              </a:rPr>
              <a:t>attitudes </a:t>
            </a:r>
            <a:endParaRPr lang="en-ZA" sz="2200" b="1" dirty="0">
              <a:solidFill>
                <a:schemeClr val="accent5"/>
              </a:solidFill>
            </a:endParaRPr>
          </a:p>
          <a:p>
            <a:pPr marL="0" indent="0">
              <a:buNone/>
            </a:pPr>
            <a:endParaRPr lang="en-US" sz="2200" dirty="0">
              <a:solidFill>
                <a:schemeClr val="bg2">
                  <a:lumMod val="25000"/>
                </a:schemeClr>
              </a:solidFill>
            </a:endParaRPr>
          </a:p>
          <a:p>
            <a:pPr marL="0" indent="0">
              <a:buNone/>
            </a:pPr>
            <a:endParaRPr lang="en-US" sz="2200" dirty="0">
              <a:solidFill>
                <a:schemeClr val="bg2">
                  <a:lumMod val="25000"/>
                </a:schemeClr>
              </a:solidFill>
            </a:endParaRPr>
          </a:p>
          <a:p>
            <a:pPr marL="0" indent="0">
              <a:buNone/>
            </a:pPr>
            <a:endParaRPr lang="en-ZA" sz="2200" dirty="0">
              <a:solidFill>
                <a:schemeClr val="bg2">
                  <a:lumMod val="25000"/>
                </a:schemeClr>
              </a:solidFill>
            </a:endParaRPr>
          </a:p>
        </p:txBody>
      </p:sp>
    </p:spTree>
    <p:extLst>
      <p:ext uri="{BB962C8B-B14F-4D97-AF65-F5344CB8AC3E}">
        <p14:creationId xmlns:p14="http://schemas.microsoft.com/office/powerpoint/2010/main" val="2217284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4000" b="1" dirty="0">
                <a:solidFill>
                  <a:schemeClr val="accent2"/>
                </a:solidFill>
                <a:cs typeface="Arial" panose="020B0604020202020204" pitchFamily="34" charset="0"/>
              </a:rPr>
              <a:t>SPECIFIC Findings </a:t>
            </a:r>
            <a:r>
              <a:rPr lang="en-US" sz="4000" b="1" i="1" dirty="0">
                <a:solidFill>
                  <a:schemeClr val="accent2"/>
                </a:solidFill>
                <a:cs typeface="Arial" panose="020B0604020202020204" pitchFamily="34" charset="0"/>
              </a:rPr>
              <a:t>(–</a:t>
            </a:r>
            <a:r>
              <a:rPr lang="en-US" sz="4000" b="1" i="1" dirty="0" err="1">
                <a:solidFill>
                  <a:schemeClr val="accent2"/>
                </a:solidFill>
                <a:cs typeface="Arial" panose="020B0604020202020204" pitchFamily="34" charset="0"/>
              </a:rPr>
              <a:t>cntd</a:t>
            </a:r>
            <a:r>
              <a:rPr lang="en-US" sz="4000" b="1" i="1" dirty="0">
                <a:solidFill>
                  <a:schemeClr val="accent2"/>
                </a:solidFill>
                <a:cs typeface="Arial" panose="020B0604020202020204" pitchFamily="34" charset="0"/>
              </a:rPr>
              <a:t>.)</a:t>
            </a:r>
            <a:endParaRPr lang="en-ZA" sz="4000" b="1" dirty="0"/>
          </a:p>
        </p:txBody>
      </p:sp>
      <p:sp>
        <p:nvSpPr>
          <p:cNvPr id="5" name="Content Placeholder 4"/>
          <p:cNvSpPr>
            <a:spLocks noGrp="1"/>
          </p:cNvSpPr>
          <p:nvPr>
            <p:ph idx="1"/>
          </p:nvPr>
        </p:nvSpPr>
        <p:spPr>
          <a:xfrm>
            <a:off x="838200" y="1571625"/>
            <a:ext cx="10515600" cy="4605338"/>
          </a:xfrm>
        </p:spPr>
        <p:txBody>
          <a:bodyPr>
            <a:normAutofit/>
          </a:bodyPr>
          <a:lstStyle/>
          <a:p>
            <a:pPr marL="461963" indent="-461963">
              <a:spcAft>
                <a:spcPts val="1000"/>
              </a:spcAft>
              <a:buNone/>
            </a:pPr>
            <a:r>
              <a:rPr lang="en-US" sz="2400" b="1" dirty="0">
                <a:solidFill>
                  <a:schemeClr val="tx1">
                    <a:lumMod val="65000"/>
                    <a:lumOff val="35000"/>
                  </a:schemeClr>
                </a:solidFill>
              </a:rPr>
              <a:t>IV.  (HE-level) EDUCATION &amp; TRAINING of Engineers &amp; Technicians</a:t>
            </a:r>
          </a:p>
          <a:p>
            <a:pPr marL="514350" indent="-512763">
              <a:spcAft>
                <a:spcPts val="1000"/>
              </a:spcAft>
              <a:buFont typeface="Wingdings" panose="05000000000000000000" pitchFamily="2" charset="2"/>
              <a:buChar char="q"/>
            </a:pPr>
            <a:r>
              <a:rPr lang="en-US" sz="2400" b="1" i="1" u="sng" dirty="0">
                <a:solidFill>
                  <a:schemeClr val="accent2"/>
                </a:solidFill>
              </a:rPr>
              <a:t>Views of HIGHER EDUCATION Respondents</a:t>
            </a:r>
          </a:p>
          <a:p>
            <a:pPr marL="857250" indent="-342900">
              <a:buFont typeface="Wingdings" panose="05000000000000000000" pitchFamily="2" charset="2"/>
              <a:buChar char="Ø"/>
            </a:pPr>
            <a:r>
              <a:rPr lang="en-ZA" sz="2200" b="1" i="1" dirty="0">
                <a:solidFill>
                  <a:schemeClr val="accent5"/>
                </a:solidFill>
              </a:rPr>
              <a:t>Core purpose </a:t>
            </a:r>
            <a:r>
              <a:rPr lang="en-ZA" sz="2200" i="1" dirty="0">
                <a:solidFill>
                  <a:schemeClr val="accent5"/>
                </a:solidFill>
              </a:rPr>
              <a:t>and focus of higher level [HE] education and training is about </a:t>
            </a:r>
            <a:r>
              <a:rPr lang="en-ZA" sz="2200" b="1" i="1" dirty="0">
                <a:solidFill>
                  <a:schemeClr val="accent5"/>
                </a:solidFill>
              </a:rPr>
              <a:t>principled learning </a:t>
            </a:r>
            <a:r>
              <a:rPr lang="en-ZA" sz="2200" i="1" dirty="0">
                <a:solidFill>
                  <a:schemeClr val="accent5"/>
                </a:solidFill>
              </a:rPr>
              <a:t>and imparting </a:t>
            </a:r>
            <a:r>
              <a:rPr lang="en-ZA" sz="2200" b="1" i="1" dirty="0">
                <a:solidFill>
                  <a:schemeClr val="accent5"/>
                </a:solidFill>
              </a:rPr>
              <a:t>high level analytical skills</a:t>
            </a:r>
          </a:p>
          <a:p>
            <a:pPr marL="857250" indent="-342900">
              <a:buFont typeface="Wingdings" panose="05000000000000000000" pitchFamily="2" charset="2"/>
              <a:buChar char="Ø"/>
            </a:pPr>
            <a:r>
              <a:rPr lang="en-ZA" sz="2200" i="1" dirty="0">
                <a:solidFill>
                  <a:schemeClr val="accent5"/>
                </a:solidFill>
              </a:rPr>
              <a:t>Value-adding </a:t>
            </a:r>
            <a:r>
              <a:rPr lang="en-ZA" sz="2200" b="1" i="1" dirty="0">
                <a:solidFill>
                  <a:schemeClr val="accent5"/>
                </a:solidFill>
              </a:rPr>
              <a:t>“generic attributes” </a:t>
            </a:r>
            <a:r>
              <a:rPr lang="en-ZA" sz="2200" i="1" dirty="0">
                <a:solidFill>
                  <a:schemeClr val="accent5"/>
                </a:solidFill>
              </a:rPr>
              <a:t>of graduates (Masters and Doctoral graduates in particular) are mis-understood and therefore </a:t>
            </a:r>
            <a:r>
              <a:rPr lang="en-ZA" sz="2200" b="1" i="1" dirty="0">
                <a:solidFill>
                  <a:schemeClr val="accent5"/>
                </a:solidFill>
              </a:rPr>
              <a:t>not sufficiently appreciated by industry</a:t>
            </a:r>
          </a:p>
          <a:p>
            <a:pPr marL="857250" indent="-342900">
              <a:buFont typeface="Wingdings" panose="05000000000000000000" pitchFamily="2" charset="2"/>
              <a:buChar char="Ø"/>
            </a:pPr>
            <a:r>
              <a:rPr lang="en-ZA" sz="2200" b="1" i="1" dirty="0">
                <a:solidFill>
                  <a:schemeClr val="accent5"/>
                </a:solidFill>
              </a:rPr>
              <a:t>Ideal plastics industry engineer </a:t>
            </a:r>
            <a:r>
              <a:rPr lang="en-ZA" sz="2200" i="1" dirty="0">
                <a:solidFill>
                  <a:schemeClr val="accent5"/>
                </a:solidFill>
              </a:rPr>
              <a:t>(qualification and knowledge mix) = a </a:t>
            </a:r>
            <a:r>
              <a:rPr lang="en-ZA" sz="2200" i="1" u="sng" dirty="0">
                <a:solidFill>
                  <a:schemeClr val="accent5"/>
                </a:solidFill>
              </a:rPr>
              <a:t>process engineer with a post-graduate qualification </a:t>
            </a:r>
            <a:r>
              <a:rPr lang="en-ZA" sz="2200" i="1" dirty="0">
                <a:solidFill>
                  <a:schemeClr val="accent5"/>
                </a:solidFill>
              </a:rPr>
              <a:t>(either Honours degree or Post-Graduate Diploma) </a:t>
            </a:r>
            <a:r>
              <a:rPr lang="en-ZA" sz="2200" i="1" u="sng" dirty="0">
                <a:solidFill>
                  <a:schemeClr val="accent5"/>
                </a:solidFill>
              </a:rPr>
              <a:t>in (plastics) polymer science’</a:t>
            </a:r>
            <a:r>
              <a:rPr lang="en-ZA" sz="2200" i="1" dirty="0">
                <a:solidFill>
                  <a:schemeClr val="accent5"/>
                </a:solidFill>
              </a:rPr>
              <a:t>.</a:t>
            </a:r>
          </a:p>
          <a:p>
            <a:pPr marL="0" indent="0">
              <a:buNone/>
            </a:pPr>
            <a:endParaRPr lang="en-US" sz="2400" dirty="0">
              <a:solidFill>
                <a:schemeClr val="bg2">
                  <a:lumMod val="10000"/>
                </a:schemeClr>
              </a:solidFill>
            </a:endParaRPr>
          </a:p>
          <a:p>
            <a:pPr marL="0" indent="0">
              <a:buNone/>
            </a:pPr>
            <a:endParaRPr lang="en-US" sz="2400" dirty="0">
              <a:solidFill>
                <a:schemeClr val="bg2">
                  <a:lumMod val="10000"/>
                </a:schemeClr>
              </a:solidFill>
            </a:endParaRPr>
          </a:p>
          <a:p>
            <a:pPr marL="0" indent="0">
              <a:buNone/>
            </a:pPr>
            <a:endParaRPr lang="en-US" sz="2400" dirty="0">
              <a:solidFill>
                <a:schemeClr val="bg2">
                  <a:lumMod val="10000"/>
                </a:schemeClr>
              </a:solidFill>
            </a:endParaRPr>
          </a:p>
          <a:p>
            <a:pPr marL="0" indent="0">
              <a:buNone/>
            </a:pPr>
            <a:endParaRPr lang="en-US" sz="2400" dirty="0">
              <a:solidFill>
                <a:schemeClr val="bg2">
                  <a:lumMod val="10000"/>
                </a:schemeClr>
              </a:solidFill>
            </a:endParaRPr>
          </a:p>
        </p:txBody>
      </p:sp>
    </p:spTree>
    <p:extLst>
      <p:ext uri="{BB962C8B-B14F-4D97-AF65-F5344CB8AC3E}">
        <p14:creationId xmlns:p14="http://schemas.microsoft.com/office/powerpoint/2010/main" val="3482708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888909"/>
          </a:xfrm>
        </p:spPr>
        <p:txBody>
          <a:bodyPr>
            <a:normAutofit/>
          </a:bodyPr>
          <a:lstStyle/>
          <a:p>
            <a:pPr algn="ctr"/>
            <a:r>
              <a:rPr lang="en-US" sz="3400" dirty="0">
                <a:solidFill>
                  <a:schemeClr val="accent2"/>
                </a:solidFill>
                <a:latin typeface="Arial" panose="020B0604020202020204" pitchFamily="34" charset="0"/>
                <a:cs typeface="Arial" panose="020B0604020202020204" pitchFamily="34" charset="0"/>
              </a:rPr>
              <a:t>SPECIFIC Findings </a:t>
            </a:r>
            <a:r>
              <a:rPr lang="en-US" sz="3400" i="1" dirty="0">
                <a:solidFill>
                  <a:schemeClr val="accent2"/>
                </a:solidFill>
                <a:latin typeface="Arial" panose="020B0604020202020204" pitchFamily="34" charset="0"/>
                <a:cs typeface="Arial" panose="020B0604020202020204" pitchFamily="34" charset="0"/>
              </a:rPr>
              <a:t>(–</a:t>
            </a:r>
            <a:r>
              <a:rPr lang="en-US" sz="3400" i="1" dirty="0" err="1">
                <a:solidFill>
                  <a:schemeClr val="accent2"/>
                </a:solidFill>
                <a:latin typeface="Arial" panose="020B0604020202020204" pitchFamily="34" charset="0"/>
                <a:cs typeface="Arial" panose="020B0604020202020204" pitchFamily="34" charset="0"/>
              </a:rPr>
              <a:t>cntd</a:t>
            </a:r>
            <a:r>
              <a:rPr lang="en-US" sz="3400" i="1" dirty="0">
                <a:solidFill>
                  <a:schemeClr val="accent2"/>
                </a:solidFill>
                <a:latin typeface="Arial" panose="020B0604020202020204" pitchFamily="34" charset="0"/>
                <a:cs typeface="Arial" panose="020B0604020202020204" pitchFamily="34" charset="0"/>
              </a:rPr>
              <a:t>.)</a:t>
            </a:r>
            <a:endParaRPr lang="en-ZA" sz="3400" dirty="0"/>
          </a:p>
        </p:txBody>
      </p:sp>
      <p:sp>
        <p:nvSpPr>
          <p:cNvPr id="5" name="Content Placeholder 4"/>
          <p:cNvSpPr>
            <a:spLocks noGrp="1"/>
          </p:cNvSpPr>
          <p:nvPr>
            <p:ph idx="1"/>
          </p:nvPr>
        </p:nvSpPr>
        <p:spPr>
          <a:xfrm>
            <a:off x="838200" y="1323703"/>
            <a:ext cx="10515600" cy="4853260"/>
          </a:xfrm>
        </p:spPr>
        <p:txBody>
          <a:bodyPr>
            <a:normAutofit fontScale="92500" lnSpcReduction="20000"/>
          </a:bodyPr>
          <a:lstStyle/>
          <a:p>
            <a:pPr marL="461963" indent="-461963">
              <a:spcAft>
                <a:spcPts val="1000"/>
              </a:spcAft>
              <a:buFont typeface="Wingdings" panose="05000000000000000000" pitchFamily="2" charset="2"/>
              <a:buChar char="q"/>
            </a:pPr>
            <a:r>
              <a:rPr lang="en-US" sz="2600" b="1" i="1" u="sng" dirty="0">
                <a:solidFill>
                  <a:schemeClr val="accent2"/>
                </a:solidFill>
              </a:rPr>
              <a:t>Views of INDUSTRY Respondents</a:t>
            </a:r>
            <a:endParaRPr lang="en-US" sz="2600" b="1" dirty="0">
              <a:solidFill>
                <a:schemeClr val="accent2"/>
              </a:solidFill>
            </a:endParaRPr>
          </a:p>
          <a:p>
            <a:pPr marL="854075" indent="-463550">
              <a:spcBef>
                <a:spcPts val="800"/>
              </a:spcBef>
              <a:spcAft>
                <a:spcPts val="800"/>
              </a:spcAft>
              <a:buFont typeface="Wingdings" panose="05000000000000000000" pitchFamily="2" charset="2"/>
              <a:buChar char="Ø"/>
            </a:pPr>
            <a:r>
              <a:rPr lang="en-ZA" sz="2400" b="1" i="1" dirty="0">
                <a:solidFill>
                  <a:schemeClr val="accent5"/>
                </a:solidFill>
              </a:rPr>
              <a:t>Link</a:t>
            </a:r>
            <a:r>
              <a:rPr lang="en-ZA" sz="2400" i="1" dirty="0">
                <a:solidFill>
                  <a:schemeClr val="accent5"/>
                </a:solidFill>
              </a:rPr>
              <a:t> between </a:t>
            </a:r>
            <a:r>
              <a:rPr lang="en-ZA" sz="2400" b="1" i="1" dirty="0">
                <a:solidFill>
                  <a:schemeClr val="accent5"/>
                </a:solidFill>
              </a:rPr>
              <a:t>science</a:t>
            </a:r>
            <a:r>
              <a:rPr lang="en-ZA" sz="2400" i="1" dirty="0">
                <a:solidFill>
                  <a:schemeClr val="accent5"/>
                </a:solidFill>
              </a:rPr>
              <a:t> and the </a:t>
            </a:r>
            <a:r>
              <a:rPr lang="en-ZA" sz="2400" b="1" i="1" dirty="0">
                <a:solidFill>
                  <a:schemeClr val="accent5"/>
                </a:solidFill>
              </a:rPr>
              <a:t>mechanical</a:t>
            </a:r>
            <a:r>
              <a:rPr lang="en-ZA" sz="2400" i="1" dirty="0">
                <a:solidFill>
                  <a:schemeClr val="accent5"/>
                </a:solidFill>
              </a:rPr>
              <a:t> side </a:t>
            </a:r>
            <a:r>
              <a:rPr lang="en-ZA" sz="2400" b="1" i="1" dirty="0">
                <a:solidFill>
                  <a:schemeClr val="accent5"/>
                </a:solidFill>
              </a:rPr>
              <a:t>missing</a:t>
            </a:r>
            <a:endParaRPr lang="en-US" sz="2400" b="1" i="1" dirty="0">
              <a:solidFill>
                <a:schemeClr val="accent5"/>
              </a:solidFill>
            </a:endParaRPr>
          </a:p>
          <a:p>
            <a:pPr marL="854075" indent="-463550">
              <a:spcBef>
                <a:spcPts val="800"/>
              </a:spcBef>
              <a:spcAft>
                <a:spcPts val="800"/>
              </a:spcAft>
              <a:buFont typeface="Wingdings" panose="05000000000000000000" pitchFamily="2" charset="2"/>
              <a:buChar char="Ø"/>
            </a:pPr>
            <a:r>
              <a:rPr lang="en-ZA" sz="2400" i="1" dirty="0">
                <a:solidFill>
                  <a:schemeClr val="accent5"/>
                </a:solidFill>
              </a:rPr>
              <a:t>“Expensive” degree if graduate has no relevant </a:t>
            </a:r>
            <a:r>
              <a:rPr lang="en-ZA" sz="2400" b="1" i="1" dirty="0">
                <a:solidFill>
                  <a:schemeClr val="accent5"/>
                </a:solidFill>
              </a:rPr>
              <a:t>plastics industry exposure</a:t>
            </a:r>
            <a:endParaRPr lang="en-US" sz="2400" b="1" i="1" dirty="0">
              <a:solidFill>
                <a:schemeClr val="accent5"/>
              </a:solidFill>
            </a:endParaRPr>
          </a:p>
          <a:p>
            <a:pPr marL="854075" indent="-463550">
              <a:spcBef>
                <a:spcPts val="800"/>
              </a:spcBef>
              <a:spcAft>
                <a:spcPts val="800"/>
              </a:spcAft>
              <a:buFont typeface="Wingdings" panose="05000000000000000000" pitchFamily="2" charset="2"/>
              <a:buChar char="Ø"/>
            </a:pPr>
            <a:r>
              <a:rPr lang="en-ZA" sz="2400" i="1" dirty="0">
                <a:solidFill>
                  <a:schemeClr val="accent5"/>
                </a:solidFill>
              </a:rPr>
              <a:t>Graduates lack of awareness of the </a:t>
            </a:r>
            <a:r>
              <a:rPr lang="en-ZA" sz="2400" b="1" i="1" dirty="0">
                <a:solidFill>
                  <a:schemeClr val="accent5"/>
                </a:solidFill>
              </a:rPr>
              <a:t>business environment</a:t>
            </a:r>
            <a:endParaRPr lang="en-US" sz="2400" i="1" dirty="0">
              <a:solidFill>
                <a:schemeClr val="accent5"/>
              </a:solidFill>
            </a:endParaRPr>
          </a:p>
          <a:p>
            <a:pPr marL="854075" indent="-463550">
              <a:spcBef>
                <a:spcPts val="800"/>
              </a:spcBef>
              <a:spcAft>
                <a:spcPts val="800"/>
              </a:spcAft>
              <a:buFont typeface="Wingdings" panose="05000000000000000000" pitchFamily="2" charset="2"/>
              <a:buChar char="Ø"/>
            </a:pPr>
            <a:r>
              <a:rPr lang="en-US" sz="2400" i="1" dirty="0">
                <a:solidFill>
                  <a:schemeClr val="accent5"/>
                </a:solidFill>
              </a:rPr>
              <a:t>Unrealistic </a:t>
            </a:r>
            <a:r>
              <a:rPr lang="en-US" sz="2400" b="1" i="1" dirty="0">
                <a:solidFill>
                  <a:schemeClr val="accent5"/>
                </a:solidFill>
              </a:rPr>
              <a:t>attitudes</a:t>
            </a:r>
            <a:r>
              <a:rPr lang="en-US" sz="2400" i="1" dirty="0">
                <a:solidFill>
                  <a:schemeClr val="accent5"/>
                </a:solidFill>
              </a:rPr>
              <a:t> and </a:t>
            </a:r>
            <a:r>
              <a:rPr lang="en-US" sz="2400" b="1" i="1" dirty="0">
                <a:solidFill>
                  <a:schemeClr val="accent5"/>
                </a:solidFill>
              </a:rPr>
              <a:t>expectations</a:t>
            </a:r>
          </a:p>
          <a:p>
            <a:pPr marL="854075" indent="-463550">
              <a:spcBef>
                <a:spcPts val="800"/>
              </a:spcBef>
              <a:spcAft>
                <a:spcPts val="600"/>
              </a:spcAft>
              <a:buFont typeface="Wingdings" panose="05000000000000000000" pitchFamily="2" charset="2"/>
              <a:buChar char="Ø"/>
            </a:pPr>
            <a:r>
              <a:rPr lang="en-ZA" sz="2400" b="1" i="1" dirty="0">
                <a:solidFill>
                  <a:schemeClr val="accent5"/>
                </a:solidFill>
              </a:rPr>
              <a:t>“Ideal” qualification / knowledge blend </a:t>
            </a:r>
            <a:r>
              <a:rPr lang="en-ZA" sz="2400" i="1" dirty="0">
                <a:solidFill>
                  <a:schemeClr val="accent5"/>
                </a:solidFill>
              </a:rPr>
              <a:t>for graduates in the plastics conversion industry: </a:t>
            </a:r>
          </a:p>
          <a:p>
            <a:pPr marL="1376363" indent="-342900">
              <a:lnSpc>
                <a:spcPct val="100000"/>
              </a:lnSpc>
              <a:spcBef>
                <a:spcPts val="600"/>
              </a:spcBef>
              <a:spcAft>
                <a:spcPts val="600"/>
              </a:spcAft>
            </a:pPr>
            <a:r>
              <a:rPr lang="en-ZA" sz="2400" i="1" dirty="0">
                <a:solidFill>
                  <a:schemeClr val="accent5"/>
                </a:solidFill>
              </a:rPr>
              <a:t>Combination of </a:t>
            </a:r>
            <a:r>
              <a:rPr lang="en-ZA" sz="2400" b="1" i="1" dirty="0">
                <a:solidFill>
                  <a:schemeClr val="accent5"/>
                </a:solidFill>
              </a:rPr>
              <a:t>mechanical engineering </a:t>
            </a:r>
            <a:r>
              <a:rPr lang="en-ZA" sz="2400" i="1" dirty="0">
                <a:solidFill>
                  <a:schemeClr val="accent5"/>
                </a:solidFill>
              </a:rPr>
              <a:t>and </a:t>
            </a:r>
            <a:r>
              <a:rPr lang="en-ZA" sz="2400" b="1" i="1" dirty="0">
                <a:solidFill>
                  <a:schemeClr val="accent5"/>
                </a:solidFill>
              </a:rPr>
              <a:t>polymer science </a:t>
            </a:r>
            <a:r>
              <a:rPr lang="en-ZA" sz="2400" i="1" dirty="0">
                <a:solidFill>
                  <a:schemeClr val="accent5"/>
                </a:solidFill>
              </a:rPr>
              <a:t>due to the plastics converting industry having a strong engineering function dominated by machinery. </a:t>
            </a:r>
          </a:p>
          <a:p>
            <a:pPr marL="1376363" indent="-342900">
              <a:lnSpc>
                <a:spcPct val="100000"/>
              </a:lnSpc>
              <a:spcBef>
                <a:spcPts val="800"/>
              </a:spcBef>
              <a:spcAft>
                <a:spcPts val="800"/>
              </a:spcAft>
            </a:pPr>
            <a:r>
              <a:rPr lang="en-ZA" sz="2400" b="1" i="1" dirty="0">
                <a:solidFill>
                  <a:schemeClr val="accent5"/>
                </a:solidFill>
              </a:rPr>
              <a:t>“Turnkey” (polymer) scientists, </a:t>
            </a:r>
            <a:r>
              <a:rPr lang="en-ZA" sz="2400" i="1" dirty="0">
                <a:solidFill>
                  <a:schemeClr val="accent5"/>
                </a:solidFill>
              </a:rPr>
              <a:t>i.e. fully work-ready (plastics) polymer scientists familiar with machinery and equipment</a:t>
            </a:r>
          </a:p>
        </p:txBody>
      </p:sp>
    </p:spTree>
    <p:extLst>
      <p:ext uri="{BB962C8B-B14F-4D97-AF65-F5344CB8AC3E}">
        <p14:creationId xmlns:p14="http://schemas.microsoft.com/office/powerpoint/2010/main" val="2467995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D4E2F67D90A4AAD98F29434964EC8" ma:contentTypeVersion="0" ma:contentTypeDescription="Create a new document." ma:contentTypeScope="" ma:versionID="60089793d9d702c0131457d1c9083d5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4F20FD1-C7CC-4843-BD0E-402917EF915E}"/>
</file>

<file path=customXml/itemProps2.xml><?xml version="1.0" encoding="utf-8"?>
<ds:datastoreItem xmlns:ds="http://schemas.openxmlformats.org/officeDocument/2006/customXml" ds:itemID="{8D5D0809-D2B1-42F4-A827-248FD2297D11}"/>
</file>

<file path=customXml/itemProps3.xml><?xml version="1.0" encoding="utf-8"?>
<ds:datastoreItem xmlns:ds="http://schemas.openxmlformats.org/officeDocument/2006/customXml" ds:itemID="{D0AD7446-E8EA-453F-A5B4-8972EA61C271}"/>
</file>

<file path=docProps/app.xml><?xml version="1.0" encoding="utf-8"?>
<Properties xmlns="http://schemas.openxmlformats.org/officeDocument/2006/extended-properties" xmlns:vt="http://schemas.openxmlformats.org/officeDocument/2006/docPropsVTypes">
  <TotalTime>1790</TotalTime>
  <Words>2844</Words>
  <Application>Microsoft Office PowerPoint</Application>
  <PresentationFormat>Widescreen</PresentationFormat>
  <Paragraphs>260</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Wingdings</vt:lpstr>
      <vt:lpstr>Office Theme</vt:lpstr>
      <vt:lpstr>merSETA Plastics Chamber Research 2018/19</vt:lpstr>
      <vt:lpstr>Research Focus, Design &amp; Methodology</vt:lpstr>
      <vt:lpstr>Research Focus, Design &amp; Methodology (–cntd.)</vt:lpstr>
      <vt:lpstr>Research Focus, Design &amp; Methodology (–cntd.)</vt:lpstr>
      <vt:lpstr>SPECIFIC Findings (Respondent Views)</vt:lpstr>
      <vt:lpstr>SPECIFIC Findings (–cntd.)</vt:lpstr>
      <vt:lpstr>SPECIFIC Findings (–cntd.)</vt:lpstr>
      <vt:lpstr>SPECIFIC Findings (–cntd.)</vt:lpstr>
      <vt:lpstr>SPECIFIC Findings (–cntd.)</vt:lpstr>
      <vt:lpstr>SPECIFIC Findings (–cntd.)</vt:lpstr>
      <vt:lpstr>OVERALL Findings</vt:lpstr>
      <vt:lpstr>OVERALL Findings (– cntd.)</vt:lpstr>
      <vt:lpstr>OVERALL Findings (–cntd.)</vt:lpstr>
      <vt:lpstr>OVERALL Findings (–cntd.)</vt:lpstr>
      <vt:lpstr>Suggestions to strengthen industry – the supply of engineers &amp; technicians in particular</vt:lpstr>
      <vt:lpstr>Suggestions to strengthen industry – the supply of engineers &amp; technicians in particular (–cntd.)</vt:lpstr>
      <vt:lpstr>Suggestions to strengthen industry – the supply of engineers &amp; technicians in particular (–cntd.)</vt:lpstr>
      <vt:lpstr>Suggestions to strengthen industry – the supply of engineers &amp; technicians in particular (–cntd.)</vt:lpstr>
      <vt:lpstr>OVERALL Recommendations </vt:lpstr>
      <vt:lpstr>OVERALL Recommendations (–cntd.)</vt:lpstr>
      <vt:lpstr>OVERALL Recommendations (–cntd.)</vt:lpstr>
      <vt:lpstr>Overall Recommendations (–cntd.)</vt:lpstr>
      <vt:lpstr>Conclusions </vt:lpstr>
      <vt:lpstr>PowerPoint Presentation</vt:lpstr>
      <vt:lpstr>Long-term sustainable collaborative framework to support:</vt:lpstr>
      <vt:lpstr>Formal joint venture between industry and HE</vt:lpstr>
      <vt:lpstr>HOW?</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merSETA Plastics Chamber Research 2018/19</dc:title>
  <dc:creator>Carel</dc:creator>
  <cp:lastModifiedBy>Hosea Morapedi, Head Office, Strategy &amp; Research</cp:lastModifiedBy>
  <cp:revision>152</cp:revision>
  <dcterms:created xsi:type="dcterms:W3CDTF">2019-05-08T12:19:29Z</dcterms:created>
  <dcterms:modified xsi:type="dcterms:W3CDTF">2019-06-06T09:52:39Z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0x0101000DED4E2F67D90A4AAD98F29434964EC8</vt:lpwstr>
  </property>
</Properties>
</file>