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9"/>
  </p:notesMasterIdLst>
  <p:handoutMasterIdLst>
    <p:handoutMasterId r:id="rId40"/>
  </p:handoutMasterIdLst>
  <p:sldIdLst>
    <p:sldId id="759" r:id="rId5"/>
    <p:sldId id="805" r:id="rId6"/>
    <p:sldId id="880" r:id="rId7"/>
    <p:sldId id="881" r:id="rId8"/>
    <p:sldId id="890" r:id="rId9"/>
    <p:sldId id="879" r:id="rId10"/>
    <p:sldId id="850" r:id="rId11"/>
    <p:sldId id="866" r:id="rId12"/>
    <p:sldId id="855" r:id="rId13"/>
    <p:sldId id="858" r:id="rId14"/>
    <p:sldId id="851" r:id="rId15"/>
    <p:sldId id="857" r:id="rId16"/>
    <p:sldId id="854" r:id="rId17"/>
    <p:sldId id="870" r:id="rId18"/>
    <p:sldId id="859" r:id="rId19"/>
    <p:sldId id="873" r:id="rId20"/>
    <p:sldId id="877" r:id="rId21"/>
    <p:sldId id="891" r:id="rId22"/>
    <p:sldId id="892" r:id="rId23"/>
    <p:sldId id="893" r:id="rId24"/>
    <p:sldId id="894" r:id="rId25"/>
    <p:sldId id="872" r:id="rId26"/>
    <p:sldId id="876" r:id="rId27"/>
    <p:sldId id="896" r:id="rId28"/>
    <p:sldId id="895" r:id="rId29"/>
    <p:sldId id="878" r:id="rId30"/>
    <p:sldId id="871" r:id="rId31"/>
    <p:sldId id="883" r:id="rId32"/>
    <p:sldId id="884" r:id="rId33"/>
    <p:sldId id="885" r:id="rId34"/>
    <p:sldId id="886" r:id="rId35"/>
    <p:sldId id="887" r:id="rId36"/>
    <p:sldId id="888" r:id="rId37"/>
    <p:sldId id="889" r:id="rId38"/>
  </p:sldIdLst>
  <p:sldSz cx="9144000" cy="6858000" type="screen4x3"/>
  <p:notesSz cx="6858000" cy="92757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984" userDrawn="1">
          <p15:clr>
            <a:srgbClr val="A4A3A4"/>
          </p15:clr>
        </p15:guide>
        <p15:guide id="2" pos="2880">
          <p15:clr>
            <a:srgbClr val="A4A3A4"/>
          </p15:clr>
        </p15:guide>
        <p15:guide id="3" orient="horz" pos="4080" userDrawn="1">
          <p15:clr>
            <a:srgbClr val="A4A3A4"/>
          </p15:clr>
        </p15:guide>
        <p15:guide id="4" orient="horz" pos="2208" userDrawn="1">
          <p15:clr>
            <a:srgbClr val="A4A3A4"/>
          </p15:clr>
        </p15:guide>
      </p15:sldGuideLst>
    </p:ext>
    <p:ext uri="{2D200454-40CA-4A62-9FC3-DE9A4176ACB9}">
      <p15:notesGuideLst xmlns:p15="http://schemas.microsoft.com/office/powerpoint/2012/main">
        <p15:guide id="1" orient="horz" pos="2922" userDrawn="1">
          <p15:clr>
            <a:srgbClr val="A4A3A4"/>
          </p15:clr>
        </p15:guide>
        <p15:guide id="2" pos="216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abriella Fernandes" initials="GF" lastIdx="1" clrIdx="0">
    <p:extLst/>
  </p:cmAuthor>
  <p:cmAuthor id="2" name="Julia Wedgwood" initials="JW" lastIdx="3" clrIdx="1">
    <p:extLst/>
  </p:cmAuthor>
  <p:cmAuthor id="3" name="John White" initials="JW" lastIdx="13" clrIdx="2">
    <p:extLst>
      <p:ext uri="{19B8F6BF-5375-455C-9EA6-DF929625EA0E}">
        <p15:presenceInfo xmlns:p15="http://schemas.microsoft.com/office/powerpoint/2012/main" userId="S-1-5-21-3767701446-2347315232-4277192803-1112" providerId="AD"/>
      </p:ext>
    </p:extLst>
  </p:cmAuthor>
  <p:cmAuthor id="4" name="David Ansara" initials="DA" lastIdx="6" clrIdx="3">
    <p:extLst>
      <p:ext uri="{19B8F6BF-5375-455C-9EA6-DF929625EA0E}">
        <p15:presenceInfo xmlns:p15="http://schemas.microsoft.com/office/powerpoint/2012/main" userId="S-1-5-21-3767701446-2347315232-4277192803-262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8EC8"/>
    <a:srgbClr val="AAADB8"/>
    <a:srgbClr val="5D9933"/>
    <a:srgbClr val="D51030"/>
    <a:srgbClr val="FFCCCC"/>
    <a:srgbClr val="293A77"/>
    <a:srgbClr val="D9D9D9"/>
    <a:srgbClr val="555550"/>
    <a:srgbClr val="FFFFCC"/>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9258" autoAdjust="0"/>
    <p:restoredTop sz="86000" autoAdjust="0"/>
  </p:normalViewPr>
  <p:slideViewPr>
    <p:cSldViewPr>
      <p:cViewPr varScale="1">
        <p:scale>
          <a:sx n="50" d="100"/>
          <a:sy n="50" d="100"/>
        </p:scale>
        <p:origin x="44" y="212"/>
      </p:cViewPr>
      <p:guideLst>
        <p:guide orient="horz" pos="3984"/>
        <p:guide pos="2880"/>
        <p:guide orient="horz" pos="4080"/>
        <p:guide orient="horz" pos="2208"/>
      </p:guideLst>
    </p:cSldViewPr>
  </p:slideViewPr>
  <p:notesTextViewPr>
    <p:cViewPr>
      <p:scale>
        <a:sx n="1" d="1"/>
        <a:sy n="1" d="1"/>
      </p:scale>
      <p:origin x="0" y="0"/>
    </p:cViewPr>
  </p:notesTextViewPr>
  <p:sorterViewPr>
    <p:cViewPr varScale="1">
      <p:scale>
        <a:sx n="100" d="100"/>
        <a:sy n="100" d="100"/>
      </p:scale>
      <p:origin x="0" y="0"/>
    </p:cViewPr>
  </p:sorterViewPr>
  <p:notesViewPr>
    <p:cSldViewPr>
      <p:cViewPr varScale="1">
        <p:scale>
          <a:sx n="56" d="100"/>
          <a:sy n="56" d="100"/>
        </p:scale>
        <p:origin x="-2886" y="-84"/>
      </p:cViewPr>
      <p:guideLst>
        <p:guide orient="horz" pos="2922"/>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7E04C4C-4F61-469D-BDB6-61FB6DCFDD29}" type="doc">
      <dgm:prSet loTypeId="urn:microsoft.com/office/officeart/2005/8/layout/hierarchy4" loCatId="list" qsTypeId="urn:microsoft.com/office/officeart/2005/8/quickstyle/simple1" qsCatId="simple" csTypeId="urn:microsoft.com/office/officeart/2005/8/colors/accent5_4" csCatId="accent5" phldr="1"/>
      <dgm:spPr/>
      <dgm:t>
        <a:bodyPr/>
        <a:lstStyle/>
        <a:p>
          <a:endParaRPr lang="en-ZA"/>
        </a:p>
      </dgm:t>
    </dgm:pt>
    <dgm:pt modelId="{0B85237B-A92B-4FD4-9D33-14F30128FADB}">
      <dgm:prSet phldrT="[Text]" custT="1"/>
      <dgm:spPr>
        <a:solidFill>
          <a:schemeClr val="accent1">
            <a:lumMod val="50000"/>
          </a:schemeClr>
        </a:solidFill>
      </dgm:spPr>
      <dgm:t>
        <a:bodyPr/>
        <a:lstStyle/>
        <a:p>
          <a:r>
            <a:rPr lang="en-ZA" sz="1200" b="1" i="0" dirty="0"/>
            <a:t>Key objectives: </a:t>
          </a:r>
          <a:r>
            <a:rPr lang="en-ZA" sz="1200" b="0" i="0" dirty="0">
              <a:solidFill>
                <a:schemeClr val="bg1"/>
              </a:solidFill>
            </a:rPr>
            <a:t>1% of global vehicle production, up to 60% local content, 100% employment growth, competitiveness to leading competitor standards, transformation of the auto value chain, increased value addition</a:t>
          </a:r>
        </a:p>
      </dgm:t>
    </dgm:pt>
    <dgm:pt modelId="{F044E171-8304-48A7-AC6C-34A496FF2DE2}" type="parTrans" cxnId="{0BADF47A-D173-4FCE-89D3-DB0FD4081A3C}">
      <dgm:prSet/>
      <dgm:spPr/>
      <dgm:t>
        <a:bodyPr/>
        <a:lstStyle/>
        <a:p>
          <a:endParaRPr lang="en-ZA" sz="1600"/>
        </a:p>
      </dgm:t>
    </dgm:pt>
    <dgm:pt modelId="{C8D6977E-B1C2-449D-B890-7D4BA335684A}" type="sibTrans" cxnId="{0BADF47A-D173-4FCE-89D3-DB0FD4081A3C}">
      <dgm:prSet/>
      <dgm:spPr/>
      <dgm:t>
        <a:bodyPr/>
        <a:lstStyle/>
        <a:p>
          <a:endParaRPr lang="en-ZA" sz="1600"/>
        </a:p>
      </dgm:t>
    </dgm:pt>
    <dgm:pt modelId="{8727B86B-9794-45AD-8EC7-9E443ECD7AAC}">
      <dgm:prSet custT="1"/>
      <dgm:spPr>
        <a:solidFill>
          <a:srgbClr val="178EC8"/>
        </a:solidFill>
      </dgm:spPr>
      <dgm:t>
        <a:bodyPr anchor="t"/>
        <a:lstStyle/>
        <a:p>
          <a:pPr marL="0" marR="0" lvl="0" indent="0" defTabSz="914400" eaLnBrk="1" fontAlgn="auto" latinLnBrk="0" hangingPunct="1">
            <a:lnSpc>
              <a:spcPct val="100000"/>
            </a:lnSpc>
            <a:spcBef>
              <a:spcPts val="0"/>
            </a:spcBef>
            <a:spcAft>
              <a:spcPts val="0"/>
            </a:spcAft>
            <a:buClrTx/>
            <a:buSzTx/>
            <a:buFontTx/>
            <a:buNone/>
            <a:tabLst/>
            <a:defRPr/>
          </a:pPr>
          <a:r>
            <a:rPr lang="en-ZA" sz="1200" dirty="0">
              <a:latin typeface="Calibri" panose="020F0502020204030204" pitchFamily="34" charset="0"/>
              <a:ea typeface="Calibri" panose="020F0502020204030204" pitchFamily="34" charset="0"/>
              <a:cs typeface="Times New Roman" panose="02020603050405020304" pitchFamily="18" charset="0"/>
            </a:rPr>
            <a:t>Local market optimisation</a:t>
          </a:r>
        </a:p>
        <a:p>
          <a:pPr marL="0" marR="0" lvl="0" indent="0" defTabSz="914400" eaLnBrk="1" fontAlgn="auto" latinLnBrk="0" hangingPunct="1">
            <a:lnSpc>
              <a:spcPct val="100000"/>
            </a:lnSpc>
            <a:spcBef>
              <a:spcPts val="0"/>
            </a:spcBef>
            <a:spcAft>
              <a:spcPts val="0"/>
            </a:spcAft>
            <a:buClrTx/>
            <a:buSzTx/>
            <a:buFontTx/>
            <a:buNone/>
            <a:tabLst/>
            <a:defRPr/>
          </a:pPr>
          <a:endParaRPr lang="en-ZA" sz="1200" i="1" dirty="0"/>
        </a:p>
      </dgm:t>
    </dgm:pt>
    <dgm:pt modelId="{AE0F9986-4229-478D-BD77-CD7C56A27F3C}" type="parTrans" cxnId="{93DDEF64-423B-4942-B8CA-C0BC44234107}">
      <dgm:prSet/>
      <dgm:spPr/>
      <dgm:t>
        <a:bodyPr/>
        <a:lstStyle/>
        <a:p>
          <a:endParaRPr lang="en-ZA" sz="1600"/>
        </a:p>
      </dgm:t>
    </dgm:pt>
    <dgm:pt modelId="{9AC1C26D-C160-47DF-BD0C-D08A8B1FE908}" type="sibTrans" cxnId="{93DDEF64-423B-4942-B8CA-C0BC44234107}">
      <dgm:prSet/>
      <dgm:spPr/>
      <dgm:t>
        <a:bodyPr/>
        <a:lstStyle/>
        <a:p>
          <a:endParaRPr lang="en-ZA" sz="1600"/>
        </a:p>
      </dgm:t>
    </dgm:pt>
    <dgm:pt modelId="{E18B4D20-9474-45C4-84D5-698EDFFDBEA0}">
      <dgm:prSet custT="1"/>
      <dgm:spPr>
        <a:solidFill>
          <a:srgbClr val="178EC8"/>
        </a:solidFill>
      </dgm:spPr>
      <dgm:t>
        <a:bodyPr anchor="t"/>
        <a:lstStyle/>
        <a:p>
          <a:pPr marL="0" marR="0" lvl="0" indent="0" defTabSz="914400" eaLnBrk="1" fontAlgn="auto" latinLnBrk="0" hangingPunct="1">
            <a:lnSpc>
              <a:spcPct val="100000"/>
            </a:lnSpc>
            <a:spcBef>
              <a:spcPts val="0"/>
            </a:spcBef>
            <a:spcAft>
              <a:spcPts val="0"/>
            </a:spcAft>
            <a:buClrTx/>
            <a:buSzTx/>
            <a:buFontTx/>
            <a:buNone/>
            <a:tabLst/>
            <a:defRPr/>
          </a:pPr>
          <a:r>
            <a:rPr lang="en-ZA" sz="1200" dirty="0">
              <a:latin typeface="Calibri" panose="020F0502020204030204" pitchFamily="34" charset="0"/>
              <a:ea typeface="Calibri" panose="020F0502020204030204" pitchFamily="34" charset="0"/>
              <a:cs typeface="Times New Roman" panose="02020603050405020304" pitchFamily="18" charset="0"/>
            </a:rPr>
            <a:t>Regional market development</a:t>
          </a:r>
        </a:p>
        <a:p>
          <a:pPr marL="0" marR="0" lvl="0" indent="0" defTabSz="914400" eaLnBrk="1" fontAlgn="auto" latinLnBrk="0" hangingPunct="1">
            <a:lnSpc>
              <a:spcPct val="100000"/>
            </a:lnSpc>
            <a:spcBef>
              <a:spcPts val="0"/>
            </a:spcBef>
            <a:spcAft>
              <a:spcPts val="0"/>
            </a:spcAft>
            <a:buClrTx/>
            <a:buSzTx/>
            <a:buFontTx/>
            <a:buNone/>
            <a:tabLst/>
            <a:defRPr/>
          </a:pPr>
          <a:endParaRPr lang="en-US" sz="1200" dirty="0"/>
        </a:p>
      </dgm:t>
    </dgm:pt>
    <dgm:pt modelId="{3927CBF1-D1DC-47AC-B643-F83283046598}" type="parTrans" cxnId="{506B5464-B9B6-4961-8C16-5BD009C39298}">
      <dgm:prSet/>
      <dgm:spPr/>
      <dgm:t>
        <a:bodyPr/>
        <a:lstStyle/>
        <a:p>
          <a:endParaRPr lang="en-US" sz="1600"/>
        </a:p>
      </dgm:t>
    </dgm:pt>
    <dgm:pt modelId="{4155E1E7-00E9-465A-ADB4-C3E04C6C76B7}" type="sibTrans" cxnId="{506B5464-B9B6-4961-8C16-5BD009C39298}">
      <dgm:prSet/>
      <dgm:spPr/>
      <dgm:t>
        <a:bodyPr/>
        <a:lstStyle/>
        <a:p>
          <a:endParaRPr lang="en-US" sz="1600"/>
        </a:p>
      </dgm:t>
    </dgm:pt>
    <dgm:pt modelId="{B1866D89-1907-4FD8-9A50-E6FA273C0395}">
      <dgm:prSet custT="1"/>
      <dgm:spPr>
        <a:solidFill>
          <a:srgbClr val="178EC8"/>
        </a:solidFill>
      </dgm:spPr>
      <dgm:t>
        <a:bodyPr anchor="t"/>
        <a:lstStyle/>
        <a:p>
          <a:pPr marL="0" marR="0" lvl="0" indent="0" defTabSz="914400" eaLnBrk="1" fontAlgn="auto" latinLnBrk="0" hangingPunct="1">
            <a:lnSpc>
              <a:spcPct val="100000"/>
            </a:lnSpc>
            <a:spcBef>
              <a:spcPts val="0"/>
            </a:spcBef>
            <a:spcAft>
              <a:spcPts val="0"/>
            </a:spcAft>
            <a:buClrTx/>
            <a:buSzTx/>
            <a:buFontTx/>
            <a:buNone/>
            <a:tabLst/>
            <a:defRPr/>
          </a:pPr>
          <a:r>
            <a:rPr lang="en-ZA" sz="1200" dirty="0">
              <a:latin typeface="Calibri" panose="020F0502020204030204" pitchFamily="34" charset="0"/>
              <a:ea typeface="Calibri" panose="020F0502020204030204" pitchFamily="34" charset="0"/>
              <a:cs typeface="Times New Roman" panose="02020603050405020304" pitchFamily="18" charset="0"/>
            </a:rPr>
            <a:t>Localisation</a:t>
          </a:r>
        </a:p>
        <a:p>
          <a:pPr marL="0" marR="0" lvl="0" indent="0" defTabSz="914400" eaLnBrk="1" fontAlgn="auto" latinLnBrk="0" hangingPunct="1">
            <a:lnSpc>
              <a:spcPct val="100000"/>
            </a:lnSpc>
            <a:spcBef>
              <a:spcPts val="0"/>
            </a:spcBef>
            <a:spcAft>
              <a:spcPts val="0"/>
            </a:spcAft>
            <a:buClrTx/>
            <a:buSzTx/>
            <a:buFontTx/>
            <a:buNone/>
            <a:tabLst/>
            <a:defRPr/>
          </a:pPr>
          <a:endParaRPr lang="en-ZA" sz="1200" dirty="0">
            <a:latin typeface="Calibri" panose="020F0502020204030204" pitchFamily="34" charset="0"/>
            <a:ea typeface="Calibri" panose="020F0502020204030204" pitchFamily="34" charset="0"/>
            <a:cs typeface="Times New Roman" panose="02020603050405020304" pitchFamily="18" charset="0"/>
          </a:endParaRPr>
        </a:p>
      </dgm:t>
    </dgm:pt>
    <dgm:pt modelId="{5B844605-F56A-482C-802D-2790EAC7E54A}" type="parTrans" cxnId="{5434397B-5815-4EF2-905E-5090486A429B}">
      <dgm:prSet/>
      <dgm:spPr/>
      <dgm:t>
        <a:bodyPr/>
        <a:lstStyle/>
        <a:p>
          <a:endParaRPr lang="en-US" sz="1600"/>
        </a:p>
      </dgm:t>
    </dgm:pt>
    <dgm:pt modelId="{69DE0045-B6E2-48A6-B2EF-6A8ABDCEFB77}" type="sibTrans" cxnId="{5434397B-5815-4EF2-905E-5090486A429B}">
      <dgm:prSet/>
      <dgm:spPr/>
      <dgm:t>
        <a:bodyPr/>
        <a:lstStyle/>
        <a:p>
          <a:endParaRPr lang="en-US" sz="1600"/>
        </a:p>
      </dgm:t>
    </dgm:pt>
    <dgm:pt modelId="{A83DF717-5513-476E-AD4A-D98605E314F8}">
      <dgm:prSet custT="1"/>
      <dgm:spPr>
        <a:solidFill>
          <a:srgbClr val="178EC8"/>
        </a:solidFill>
      </dgm:spPr>
      <dgm:t>
        <a:bodyPr anchor="t"/>
        <a:lstStyle/>
        <a:p>
          <a:pPr marL="0" marR="0" lvl="0" indent="0" defTabSz="914400" eaLnBrk="1" fontAlgn="auto" latinLnBrk="0" hangingPunct="1">
            <a:lnSpc>
              <a:spcPct val="100000"/>
            </a:lnSpc>
            <a:spcBef>
              <a:spcPts val="0"/>
            </a:spcBef>
            <a:spcAft>
              <a:spcPts val="0"/>
            </a:spcAft>
            <a:buClrTx/>
            <a:buSzTx/>
            <a:buFontTx/>
            <a:buNone/>
            <a:tabLst/>
            <a:defRPr/>
          </a:pPr>
          <a:r>
            <a:rPr lang="en-ZA" sz="1200" dirty="0">
              <a:latin typeface="Calibri" panose="020F0502020204030204" pitchFamily="34" charset="0"/>
              <a:ea typeface="Calibri" panose="020F0502020204030204" pitchFamily="34" charset="0"/>
              <a:cs typeface="Times New Roman" panose="02020603050405020304" pitchFamily="18" charset="0"/>
            </a:rPr>
            <a:t>Industry transformation</a:t>
          </a:r>
        </a:p>
        <a:p>
          <a:pPr marL="0" marR="0" lvl="0" indent="0" defTabSz="914400" eaLnBrk="1" fontAlgn="auto" latinLnBrk="0" hangingPunct="1">
            <a:lnSpc>
              <a:spcPct val="100000"/>
            </a:lnSpc>
            <a:spcBef>
              <a:spcPts val="0"/>
            </a:spcBef>
            <a:spcAft>
              <a:spcPts val="0"/>
            </a:spcAft>
            <a:buClrTx/>
            <a:buSzTx/>
            <a:buFontTx/>
            <a:buNone/>
            <a:tabLst/>
            <a:defRPr/>
          </a:pPr>
          <a:endParaRPr lang="en-ZA" sz="1200" dirty="0">
            <a:latin typeface="Calibri" panose="020F0502020204030204" pitchFamily="34" charset="0"/>
            <a:ea typeface="Calibri" panose="020F0502020204030204" pitchFamily="34" charset="0"/>
            <a:cs typeface="Times New Roman" panose="02020603050405020304" pitchFamily="18"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en-US" sz="1200" dirty="0"/>
        </a:p>
      </dgm:t>
    </dgm:pt>
    <dgm:pt modelId="{76E26B57-C40A-46B3-936C-247316F4906C}" type="parTrans" cxnId="{88981DD9-F181-4C36-9404-319686319075}">
      <dgm:prSet/>
      <dgm:spPr/>
      <dgm:t>
        <a:bodyPr/>
        <a:lstStyle/>
        <a:p>
          <a:endParaRPr lang="en-US" sz="1600"/>
        </a:p>
      </dgm:t>
    </dgm:pt>
    <dgm:pt modelId="{7457FA02-DD60-46B5-9B56-F20B9B67FE2E}" type="sibTrans" cxnId="{88981DD9-F181-4C36-9404-319686319075}">
      <dgm:prSet/>
      <dgm:spPr/>
      <dgm:t>
        <a:bodyPr/>
        <a:lstStyle/>
        <a:p>
          <a:endParaRPr lang="en-US" sz="1600"/>
        </a:p>
      </dgm:t>
    </dgm:pt>
    <dgm:pt modelId="{CE7AF0D9-B2B1-4316-B41D-989D86CBFF1F}">
      <dgm:prSet custT="1"/>
      <dgm:spPr>
        <a:solidFill>
          <a:srgbClr val="178EC8"/>
        </a:solidFill>
      </dgm:spPr>
      <dgm:t>
        <a:bodyPr anchor="t"/>
        <a:lstStyle/>
        <a:p>
          <a:r>
            <a:rPr lang="en-US" sz="1200" dirty="0"/>
            <a:t>Infrastructure development</a:t>
          </a:r>
        </a:p>
      </dgm:t>
    </dgm:pt>
    <dgm:pt modelId="{3595EED3-140C-4A95-86B2-D0AD24197EE7}" type="parTrans" cxnId="{B131F528-40F2-4EC0-8C83-936CA96F2754}">
      <dgm:prSet/>
      <dgm:spPr/>
      <dgm:t>
        <a:bodyPr/>
        <a:lstStyle/>
        <a:p>
          <a:endParaRPr lang="en-US" sz="1600"/>
        </a:p>
      </dgm:t>
    </dgm:pt>
    <dgm:pt modelId="{2E608950-FAD5-4C29-91BB-106424A2244F}" type="sibTrans" cxnId="{B131F528-40F2-4EC0-8C83-936CA96F2754}">
      <dgm:prSet/>
      <dgm:spPr/>
      <dgm:t>
        <a:bodyPr/>
        <a:lstStyle/>
        <a:p>
          <a:endParaRPr lang="en-US" sz="1600"/>
        </a:p>
      </dgm:t>
    </dgm:pt>
    <dgm:pt modelId="{E335FBE4-746F-4E71-94FD-EBB20C94223B}">
      <dgm:prSet custT="1"/>
      <dgm:spPr>
        <a:solidFill>
          <a:srgbClr val="178EC8"/>
        </a:solidFill>
      </dgm:spPr>
      <dgm:t>
        <a:bodyPr anchor="t"/>
        <a:lstStyle/>
        <a:p>
          <a:pPr marR="0" eaLnBrk="1" fontAlgn="auto" latinLnBrk="0" hangingPunct="1">
            <a:buClrTx/>
            <a:buSzTx/>
            <a:buFontTx/>
            <a:buNone/>
            <a:tabLst/>
            <a:defRPr/>
          </a:pPr>
          <a:r>
            <a:rPr lang="en-ZA" sz="1200" dirty="0">
              <a:latin typeface="Calibri" panose="020F0502020204030204" pitchFamily="34" charset="0"/>
              <a:ea typeface="Calibri" panose="020F0502020204030204" pitchFamily="34" charset="0"/>
              <a:cs typeface="Times New Roman" panose="02020603050405020304" pitchFamily="18" charset="0"/>
            </a:rPr>
            <a:t>Technology and associated skills development</a:t>
          </a:r>
        </a:p>
        <a:p>
          <a:pPr marR="0" eaLnBrk="1" fontAlgn="auto" latinLnBrk="0" hangingPunct="1">
            <a:buClrTx/>
            <a:buSzTx/>
            <a:buFontTx/>
            <a:buNone/>
            <a:tabLst/>
            <a:defRPr/>
          </a:pPr>
          <a:endParaRPr lang="en-ZA" sz="1100" dirty="0">
            <a:latin typeface="Calibri" panose="020F0502020204030204" pitchFamily="34" charset="0"/>
            <a:ea typeface="Calibri" panose="020F0502020204030204" pitchFamily="34" charset="0"/>
            <a:cs typeface="Times New Roman" panose="02020603050405020304" pitchFamily="18" charset="0"/>
          </a:endParaRPr>
        </a:p>
        <a:p>
          <a:pPr marR="0" eaLnBrk="1" fontAlgn="auto" latinLnBrk="0" hangingPunct="1">
            <a:buClrTx/>
            <a:buSzTx/>
            <a:buFontTx/>
            <a:buNone/>
            <a:tabLst/>
            <a:defRPr/>
          </a:pPr>
          <a:endParaRPr lang="en-US" sz="1100" dirty="0"/>
        </a:p>
      </dgm:t>
    </dgm:pt>
    <dgm:pt modelId="{BFE52F7A-1B6E-4E22-B91F-AA6365200E52}" type="parTrans" cxnId="{3BF3913E-CF09-47E6-A168-77B2954697AD}">
      <dgm:prSet/>
      <dgm:spPr/>
      <dgm:t>
        <a:bodyPr/>
        <a:lstStyle/>
        <a:p>
          <a:endParaRPr lang="en-ZA"/>
        </a:p>
      </dgm:t>
    </dgm:pt>
    <dgm:pt modelId="{524888A4-5A3D-465D-AD73-2AEE4805AE05}" type="sibTrans" cxnId="{3BF3913E-CF09-47E6-A168-77B2954697AD}">
      <dgm:prSet/>
      <dgm:spPr/>
      <dgm:t>
        <a:bodyPr/>
        <a:lstStyle/>
        <a:p>
          <a:endParaRPr lang="en-ZA"/>
        </a:p>
      </dgm:t>
    </dgm:pt>
    <dgm:pt modelId="{8EA77E90-DD8B-443A-ACD8-BC080A4C61BC}" type="pres">
      <dgm:prSet presAssocID="{E7E04C4C-4F61-469D-BDB6-61FB6DCFDD29}" presName="Name0" presStyleCnt="0">
        <dgm:presLayoutVars>
          <dgm:chPref val="1"/>
          <dgm:dir/>
          <dgm:animOne val="branch"/>
          <dgm:animLvl val="lvl"/>
          <dgm:resizeHandles/>
        </dgm:presLayoutVars>
      </dgm:prSet>
      <dgm:spPr/>
    </dgm:pt>
    <dgm:pt modelId="{DE5970AC-5857-4B7D-94C7-E4364C2D83C4}" type="pres">
      <dgm:prSet presAssocID="{0B85237B-A92B-4FD4-9D33-14F30128FADB}" presName="vertOne" presStyleCnt="0"/>
      <dgm:spPr/>
    </dgm:pt>
    <dgm:pt modelId="{E3A94BBA-0A64-4F79-AECB-65AE25552F3D}" type="pres">
      <dgm:prSet presAssocID="{0B85237B-A92B-4FD4-9D33-14F30128FADB}" presName="txOne" presStyleLbl="node0" presStyleIdx="0" presStyleCnt="1" custScaleX="100005" custScaleY="47928" custLinFactNeighborX="0" custLinFactNeighborY="-2401">
        <dgm:presLayoutVars>
          <dgm:chPref val="3"/>
        </dgm:presLayoutVars>
      </dgm:prSet>
      <dgm:spPr/>
    </dgm:pt>
    <dgm:pt modelId="{7F564831-01EF-42ED-8338-652776497F9C}" type="pres">
      <dgm:prSet presAssocID="{0B85237B-A92B-4FD4-9D33-14F30128FADB}" presName="parTransOne" presStyleCnt="0"/>
      <dgm:spPr/>
    </dgm:pt>
    <dgm:pt modelId="{74E9CE04-9623-48E5-986C-639040F28920}" type="pres">
      <dgm:prSet presAssocID="{0B85237B-A92B-4FD4-9D33-14F30128FADB}" presName="horzOne" presStyleCnt="0"/>
      <dgm:spPr/>
    </dgm:pt>
    <dgm:pt modelId="{21C82B1C-80A5-494B-8691-078FCA6D220C}" type="pres">
      <dgm:prSet presAssocID="{8727B86B-9794-45AD-8EC7-9E443ECD7AAC}" presName="vertTwo" presStyleCnt="0"/>
      <dgm:spPr/>
    </dgm:pt>
    <dgm:pt modelId="{71722366-30F8-45E1-BDC1-E5B5163E0366}" type="pres">
      <dgm:prSet presAssocID="{8727B86B-9794-45AD-8EC7-9E443ECD7AAC}" presName="txTwo" presStyleLbl="node2" presStyleIdx="0" presStyleCnt="6" custScaleY="52039" custLinFactNeighborX="-16" custLinFactNeighborY="-19071">
        <dgm:presLayoutVars>
          <dgm:chPref val="3"/>
        </dgm:presLayoutVars>
      </dgm:prSet>
      <dgm:spPr/>
    </dgm:pt>
    <dgm:pt modelId="{BE9267B6-0116-42D0-B8D6-BCBDB770A9B4}" type="pres">
      <dgm:prSet presAssocID="{8727B86B-9794-45AD-8EC7-9E443ECD7AAC}" presName="horzTwo" presStyleCnt="0"/>
      <dgm:spPr/>
    </dgm:pt>
    <dgm:pt modelId="{1F8F21FB-B2A4-4221-9E72-41E6D92317F8}" type="pres">
      <dgm:prSet presAssocID="{9AC1C26D-C160-47DF-BD0C-D08A8B1FE908}" presName="sibSpaceTwo" presStyleCnt="0"/>
      <dgm:spPr/>
    </dgm:pt>
    <dgm:pt modelId="{5731021D-FB02-4F19-8BE2-D0D496C743BE}" type="pres">
      <dgm:prSet presAssocID="{E18B4D20-9474-45C4-84D5-698EDFFDBEA0}" presName="vertTwo" presStyleCnt="0"/>
      <dgm:spPr/>
    </dgm:pt>
    <dgm:pt modelId="{A50424F7-1E31-4402-8EFC-EAEECBC8D81F}" type="pres">
      <dgm:prSet presAssocID="{E18B4D20-9474-45C4-84D5-698EDFFDBEA0}" presName="txTwo" presStyleLbl="node2" presStyleIdx="1" presStyleCnt="6" custScaleX="91936" custScaleY="49371" custLinFactNeighborX="1807" custLinFactNeighborY="-17581">
        <dgm:presLayoutVars>
          <dgm:chPref val="3"/>
        </dgm:presLayoutVars>
      </dgm:prSet>
      <dgm:spPr/>
    </dgm:pt>
    <dgm:pt modelId="{8FB07611-DFF8-41DD-9B28-8B13E72B4F64}" type="pres">
      <dgm:prSet presAssocID="{E18B4D20-9474-45C4-84D5-698EDFFDBEA0}" presName="horzTwo" presStyleCnt="0"/>
      <dgm:spPr/>
    </dgm:pt>
    <dgm:pt modelId="{BFC54A94-8867-484A-969D-A44CF9E5383F}" type="pres">
      <dgm:prSet presAssocID="{4155E1E7-00E9-465A-ADB4-C3E04C6C76B7}" presName="sibSpaceTwo" presStyleCnt="0"/>
      <dgm:spPr/>
    </dgm:pt>
    <dgm:pt modelId="{2097B0D9-A7C4-4641-B1FD-82E84D9AEC8F}" type="pres">
      <dgm:prSet presAssocID="{B1866D89-1907-4FD8-9A50-E6FA273C0395}" presName="vertTwo" presStyleCnt="0"/>
      <dgm:spPr/>
    </dgm:pt>
    <dgm:pt modelId="{EA0AD6AC-2770-4F59-BF56-31F36F3A104B}" type="pres">
      <dgm:prSet presAssocID="{B1866D89-1907-4FD8-9A50-E6FA273C0395}" presName="txTwo" presStyleLbl="node2" presStyleIdx="2" presStyleCnt="6" custScaleY="52039" custLinFactNeighborX="-2456" custLinFactNeighborY="-19071">
        <dgm:presLayoutVars>
          <dgm:chPref val="3"/>
        </dgm:presLayoutVars>
      </dgm:prSet>
      <dgm:spPr/>
    </dgm:pt>
    <dgm:pt modelId="{E5BEC529-456F-441B-A34B-02B863770DED}" type="pres">
      <dgm:prSet presAssocID="{B1866D89-1907-4FD8-9A50-E6FA273C0395}" presName="horzTwo" presStyleCnt="0"/>
      <dgm:spPr/>
    </dgm:pt>
    <dgm:pt modelId="{5AE5E602-6342-4779-99A2-61E1C5E59776}" type="pres">
      <dgm:prSet presAssocID="{69DE0045-B6E2-48A6-B2EF-6A8ABDCEFB77}" presName="sibSpaceTwo" presStyleCnt="0"/>
      <dgm:spPr/>
    </dgm:pt>
    <dgm:pt modelId="{A72B7086-25A1-463A-8BE5-DE8C2C00EFDA}" type="pres">
      <dgm:prSet presAssocID="{CE7AF0D9-B2B1-4316-B41D-989D86CBFF1F}" presName="vertTwo" presStyleCnt="0"/>
      <dgm:spPr/>
    </dgm:pt>
    <dgm:pt modelId="{EE17404C-2259-4473-BD56-7BDBF787311F}" type="pres">
      <dgm:prSet presAssocID="{CE7AF0D9-B2B1-4316-B41D-989D86CBFF1F}" presName="txTwo" presStyleLbl="node2" presStyleIdx="3" presStyleCnt="6" custScaleY="52039" custLinFactNeighborX="-2456" custLinFactNeighborY="-19071">
        <dgm:presLayoutVars>
          <dgm:chPref val="3"/>
        </dgm:presLayoutVars>
      </dgm:prSet>
      <dgm:spPr/>
    </dgm:pt>
    <dgm:pt modelId="{799F9D37-9509-4C42-B9E3-F277580494F5}" type="pres">
      <dgm:prSet presAssocID="{CE7AF0D9-B2B1-4316-B41D-989D86CBFF1F}" presName="horzTwo" presStyleCnt="0"/>
      <dgm:spPr/>
    </dgm:pt>
    <dgm:pt modelId="{F48239E9-752A-4294-ADF8-0F0AEF7FA2FB}" type="pres">
      <dgm:prSet presAssocID="{2E608950-FAD5-4C29-91BB-106424A2244F}" presName="sibSpaceTwo" presStyleCnt="0"/>
      <dgm:spPr/>
    </dgm:pt>
    <dgm:pt modelId="{272420EF-3222-410E-A5FB-B0B1F62EC088}" type="pres">
      <dgm:prSet presAssocID="{A83DF717-5513-476E-AD4A-D98605E314F8}" presName="vertTwo" presStyleCnt="0"/>
      <dgm:spPr/>
    </dgm:pt>
    <dgm:pt modelId="{ABC29E16-6B39-491C-9CD7-FD6EBFBCED8F}" type="pres">
      <dgm:prSet presAssocID="{A83DF717-5513-476E-AD4A-D98605E314F8}" presName="txTwo" presStyleLbl="node2" presStyleIdx="4" presStyleCnt="6" custScaleY="52039" custLinFactNeighborY="-19353">
        <dgm:presLayoutVars>
          <dgm:chPref val="3"/>
        </dgm:presLayoutVars>
      </dgm:prSet>
      <dgm:spPr/>
    </dgm:pt>
    <dgm:pt modelId="{A8FF8EF3-E7D2-4DFE-9705-5ADBB641DC57}" type="pres">
      <dgm:prSet presAssocID="{A83DF717-5513-476E-AD4A-D98605E314F8}" presName="horzTwo" presStyleCnt="0"/>
      <dgm:spPr/>
    </dgm:pt>
    <dgm:pt modelId="{BD3D54C5-C243-4E65-8C1C-E4F852B64421}" type="pres">
      <dgm:prSet presAssocID="{7457FA02-DD60-46B5-9B56-F20B9B67FE2E}" presName="sibSpaceTwo" presStyleCnt="0"/>
      <dgm:spPr/>
    </dgm:pt>
    <dgm:pt modelId="{2090CB07-6FD0-4CA5-943A-F9A654FD01D5}" type="pres">
      <dgm:prSet presAssocID="{E335FBE4-746F-4E71-94FD-EBB20C94223B}" presName="vertTwo" presStyleCnt="0"/>
      <dgm:spPr/>
    </dgm:pt>
    <dgm:pt modelId="{707696CA-12B0-4F0D-A48B-8240BC6589BC}" type="pres">
      <dgm:prSet presAssocID="{E335FBE4-746F-4E71-94FD-EBB20C94223B}" presName="txTwo" presStyleLbl="node2" presStyleIdx="5" presStyleCnt="6" custScaleY="52039" custLinFactNeighborY="-19353">
        <dgm:presLayoutVars>
          <dgm:chPref val="3"/>
        </dgm:presLayoutVars>
      </dgm:prSet>
      <dgm:spPr/>
    </dgm:pt>
    <dgm:pt modelId="{562E1C97-E703-4573-80EE-41F1F2BFEF22}" type="pres">
      <dgm:prSet presAssocID="{E335FBE4-746F-4E71-94FD-EBB20C94223B}" presName="horzTwo" presStyleCnt="0"/>
      <dgm:spPr/>
    </dgm:pt>
  </dgm:ptLst>
  <dgm:cxnLst>
    <dgm:cxn modelId="{B3ADE00B-38A3-4261-B796-2449AB622AEF}" type="presOf" srcId="{0B85237B-A92B-4FD4-9D33-14F30128FADB}" destId="{E3A94BBA-0A64-4F79-AECB-65AE25552F3D}" srcOrd="0" destOrd="0" presId="urn:microsoft.com/office/officeart/2005/8/layout/hierarchy4"/>
    <dgm:cxn modelId="{B131F528-40F2-4EC0-8C83-936CA96F2754}" srcId="{0B85237B-A92B-4FD4-9D33-14F30128FADB}" destId="{CE7AF0D9-B2B1-4316-B41D-989D86CBFF1F}" srcOrd="3" destOrd="0" parTransId="{3595EED3-140C-4A95-86B2-D0AD24197EE7}" sibTransId="{2E608950-FAD5-4C29-91BB-106424A2244F}"/>
    <dgm:cxn modelId="{3BF3913E-CF09-47E6-A168-77B2954697AD}" srcId="{0B85237B-A92B-4FD4-9D33-14F30128FADB}" destId="{E335FBE4-746F-4E71-94FD-EBB20C94223B}" srcOrd="5" destOrd="0" parTransId="{BFE52F7A-1B6E-4E22-B91F-AA6365200E52}" sibTransId="{524888A4-5A3D-465D-AD73-2AEE4805AE05}"/>
    <dgm:cxn modelId="{809E1E5D-C327-4C92-A903-D8569F804B00}" type="presOf" srcId="{CE7AF0D9-B2B1-4316-B41D-989D86CBFF1F}" destId="{EE17404C-2259-4473-BD56-7BDBF787311F}" srcOrd="0" destOrd="0" presId="urn:microsoft.com/office/officeart/2005/8/layout/hierarchy4"/>
    <dgm:cxn modelId="{506B5464-B9B6-4961-8C16-5BD009C39298}" srcId="{0B85237B-A92B-4FD4-9D33-14F30128FADB}" destId="{E18B4D20-9474-45C4-84D5-698EDFFDBEA0}" srcOrd="1" destOrd="0" parTransId="{3927CBF1-D1DC-47AC-B643-F83283046598}" sibTransId="{4155E1E7-00E9-465A-ADB4-C3E04C6C76B7}"/>
    <dgm:cxn modelId="{93DDEF64-423B-4942-B8CA-C0BC44234107}" srcId="{0B85237B-A92B-4FD4-9D33-14F30128FADB}" destId="{8727B86B-9794-45AD-8EC7-9E443ECD7AAC}" srcOrd="0" destOrd="0" parTransId="{AE0F9986-4229-478D-BD77-CD7C56A27F3C}" sibTransId="{9AC1C26D-C160-47DF-BD0C-D08A8B1FE908}"/>
    <dgm:cxn modelId="{F606C047-AE3C-442E-9972-AA04CF856634}" type="presOf" srcId="{E7E04C4C-4F61-469D-BDB6-61FB6DCFDD29}" destId="{8EA77E90-DD8B-443A-ACD8-BC080A4C61BC}" srcOrd="0" destOrd="0" presId="urn:microsoft.com/office/officeart/2005/8/layout/hierarchy4"/>
    <dgm:cxn modelId="{44C83F6A-C308-4F59-9D5C-1368D450A9A0}" type="presOf" srcId="{B1866D89-1907-4FD8-9A50-E6FA273C0395}" destId="{EA0AD6AC-2770-4F59-BF56-31F36F3A104B}" srcOrd="0" destOrd="0" presId="urn:microsoft.com/office/officeart/2005/8/layout/hierarchy4"/>
    <dgm:cxn modelId="{138CD053-300A-4572-9E90-A0AC95774AEB}" type="presOf" srcId="{E18B4D20-9474-45C4-84D5-698EDFFDBEA0}" destId="{A50424F7-1E31-4402-8EFC-EAEECBC8D81F}" srcOrd="0" destOrd="0" presId="urn:microsoft.com/office/officeart/2005/8/layout/hierarchy4"/>
    <dgm:cxn modelId="{0BADF47A-D173-4FCE-89D3-DB0FD4081A3C}" srcId="{E7E04C4C-4F61-469D-BDB6-61FB6DCFDD29}" destId="{0B85237B-A92B-4FD4-9D33-14F30128FADB}" srcOrd="0" destOrd="0" parTransId="{F044E171-8304-48A7-AC6C-34A496FF2DE2}" sibTransId="{C8D6977E-B1C2-449D-B890-7D4BA335684A}"/>
    <dgm:cxn modelId="{5434397B-5815-4EF2-905E-5090486A429B}" srcId="{0B85237B-A92B-4FD4-9D33-14F30128FADB}" destId="{B1866D89-1907-4FD8-9A50-E6FA273C0395}" srcOrd="2" destOrd="0" parTransId="{5B844605-F56A-482C-802D-2790EAC7E54A}" sibTransId="{69DE0045-B6E2-48A6-B2EF-6A8ABDCEFB77}"/>
    <dgm:cxn modelId="{01ACC47D-13EE-4B3A-92E2-F444FF6E89D2}" type="presOf" srcId="{A83DF717-5513-476E-AD4A-D98605E314F8}" destId="{ABC29E16-6B39-491C-9CD7-FD6EBFBCED8F}" srcOrd="0" destOrd="0" presId="urn:microsoft.com/office/officeart/2005/8/layout/hierarchy4"/>
    <dgm:cxn modelId="{DD73D18C-4AAB-4BBD-8E9A-8FAA3D72710E}" type="presOf" srcId="{E335FBE4-746F-4E71-94FD-EBB20C94223B}" destId="{707696CA-12B0-4F0D-A48B-8240BC6589BC}" srcOrd="0" destOrd="0" presId="urn:microsoft.com/office/officeart/2005/8/layout/hierarchy4"/>
    <dgm:cxn modelId="{9A86C3BD-E6FC-4A0A-8F50-9A33236A45AD}" type="presOf" srcId="{8727B86B-9794-45AD-8EC7-9E443ECD7AAC}" destId="{71722366-30F8-45E1-BDC1-E5B5163E0366}" srcOrd="0" destOrd="0" presId="urn:microsoft.com/office/officeart/2005/8/layout/hierarchy4"/>
    <dgm:cxn modelId="{88981DD9-F181-4C36-9404-319686319075}" srcId="{0B85237B-A92B-4FD4-9D33-14F30128FADB}" destId="{A83DF717-5513-476E-AD4A-D98605E314F8}" srcOrd="4" destOrd="0" parTransId="{76E26B57-C40A-46B3-936C-247316F4906C}" sibTransId="{7457FA02-DD60-46B5-9B56-F20B9B67FE2E}"/>
    <dgm:cxn modelId="{CE4CEBF7-E745-4753-A1A4-C4B57A64E7A8}" type="presParOf" srcId="{8EA77E90-DD8B-443A-ACD8-BC080A4C61BC}" destId="{DE5970AC-5857-4B7D-94C7-E4364C2D83C4}" srcOrd="0" destOrd="0" presId="urn:microsoft.com/office/officeart/2005/8/layout/hierarchy4"/>
    <dgm:cxn modelId="{55794C62-D9C7-423C-BF88-EFD716243AFD}" type="presParOf" srcId="{DE5970AC-5857-4B7D-94C7-E4364C2D83C4}" destId="{E3A94BBA-0A64-4F79-AECB-65AE25552F3D}" srcOrd="0" destOrd="0" presId="urn:microsoft.com/office/officeart/2005/8/layout/hierarchy4"/>
    <dgm:cxn modelId="{6CDC0ED1-76F7-431C-A508-25E34269BE95}" type="presParOf" srcId="{DE5970AC-5857-4B7D-94C7-E4364C2D83C4}" destId="{7F564831-01EF-42ED-8338-652776497F9C}" srcOrd="1" destOrd="0" presId="urn:microsoft.com/office/officeart/2005/8/layout/hierarchy4"/>
    <dgm:cxn modelId="{76FF5804-7199-4CBE-A27E-A49F1056F6C4}" type="presParOf" srcId="{DE5970AC-5857-4B7D-94C7-E4364C2D83C4}" destId="{74E9CE04-9623-48E5-986C-639040F28920}" srcOrd="2" destOrd="0" presId="urn:microsoft.com/office/officeart/2005/8/layout/hierarchy4"/>
    <dgm:cxn modelId="{FB78C881-33A0-46A4-98E6-22B9CF94D162}" type="presParOf" srcId="{74E9CE04-9623-48E5-986C-639040F28920}" destId="{21C82B1C-80A5-494B-8691-078FCA6D220C}" srcOrd="0" destOrd="0" presId="urn:microsoft.com/office/officeart/2005/8/layout/hierarchy4"/>
    <dgm:cxn modelId="{68691815-632F-473E-84B6-AB828B949038}" type="presParOf" srcId="{21C82B1C-80A5-494B-8691-078FCA6D220C}" destId="{71722366-30F8-45E1-BDC1-E5B5163E0366}" srcOrd="0" destOrd="0" presId="urn:microsoft.com/office/officeart/2005/8/layout/hierarchy4"/>
    <dgm:cxn modelId="{95C3BAC8-79E2-41D0-9B25-8198E45C82DC}" type="presParOf" srcId="{21C82B1C-80A5-494B-8691-078FCA6D220C}" destId="{BE9267B6-0116-42D0-B8D6-BCBDB770A9B4}" srcOrd="1" destOrd="0" presId="urn:microsoft.com/office/officeart/2005/8/layout/hierarchy4"/>
    <dgm:cxn modelId="{3DC7D700-0900-4767-9BEC-E174D12A786D}" type="presParOf" srcId="{74E9CE04-9623-48E5-986C-639040F28920}" destId="{1F8F21FB-B2A4-4221-9E72-41E6D92317F8}" srcOrd="1" destOrd="0" presId="urn:microsoft.com/office/officeart/2005/8/layout/hierarchy4"/>
    <dgm:cxn modelId="{D0C62AFB-98A4-4A09-92A6-AEEC40BFECB2}" type="presParOf" srcId="{74E9CE04-9623-48E5-986C-639040F28920}" destId="{5731021D-FB02-4F19-8BE2-D0D496C743BE}" srcOrd="2" destOrd="0" presId="urn:microsoft.com/office/officeart/2005/8/layout/hierarchy4"/>
    <dgm:cxn modelId="{8920B932-33F5-44CE-8DDF-D85D3FCF30F8}" type="presParOf" srcId="{5731021D-FB02-4F19-8BE2-D0D496C743BE}" destId="{A50424F7-1E31-4402-8EFC-EAEECBC8D81F}" srcOrd="0" destOrd="0" presId="urn:microsoft.com/office/officeart/2005/8/layout/hierarchy4"/>
    <dgm:cxn modelId="{8F18B1DB-4D20-448C-A473-B7009916FE30}" type="presParOf" srcId="{5731021D-FB02-4F19-8BE2-D0D496C743BE}" destId="{8FB07611-DFF8-41DD-9B28-8B13E72B4F64}" srcOrd="1" destOrd="0" presId="urn:microsoft.com/office/officeart/2005/8/layout/hierarchy4"/>
    <dgm:cxn modelId="{78EEF4E8-6899-4518-B756-4DEDE73843AE}" type="presParOf" srcId="{74E9CE04-9623-48E5-986C-639040F28920}" destId="{BFC54A94-8867-484A-969D-A44CF9E5383F}" srcOrd="3" destOrd="0" presId="urn:microsoft.com/office/officeart/2005/8/layout/hierarchy4"/>
    <dgm:cxn modelId="{7A5049DF-5FEE-4024-844C-3B3445AEF8B0}" type="presParOf" srcId="{74E9CE04-9623-48E5-986C-639040F28920}" destId="{2097B0D9-A7C4-4641-B1FD-82E84D9AEC8F}" srcOrd="4" destOrd="0" presId="urn:microsoft.com/office/officeart/2005/8/layout/hierarchy4"/>
    <dgm:cxn modelId="{36937118-B764-4C76-959B-66506159CFEE}" type="presParOf" srcId="{2097B0D9-A7C4-4641-B1FD-82E84D9AEC8F}" destId="{EA0AD6AC-2770-4F59-BF56-31F36F3A104B}" srcOrd="0" destOrd="0" presId="urn:microsoft.com/office/officeart/2005/8/layout/hierarchy4"/>
    <dgm:cxn modelId="{5BB4107F-34FB-48AB-8E72-CA8808B7EE8E}" type="presParOf" srcId="{2097B0D9-A7C4-4641-B1FD-82E84D9AEC8F}" destId="{E5BEC529-456F-441B-A34B-02B863770DED}" srcOrd="1" destOrd="0" presId="urn:microsoft.com/office/officeart/2005/8/layout/hierarchy4"/>
    <dgm:cxn modelId="{570C25A3-03C6-4477-A605-E1184F3D92ED}" type="presParOf" srcId="{74E9CE04-9623-48E5-986C-639040F28920}" destId="{5AE5E602-6342-4779-99A2-61E1C5E59776}" srcOrd="5" destOrd="0" presId="urn:microsoft.com/office/officeart/2005/8/layout/hierarchy4"/>
    <dgm:cxn modelId="{F8BAA1B1-166A-420D-9400-7D88E7CDE3D4}" type="presParOf" srcId="{74E9CE04-9623-48E5-986C-639040F28920}" destId="{A72B7086-25A1-463A-8BE5-DE8C2C00EFDA}" srcOrd="6" destOrd="0" presId="urn:microsoft.com/office/officeart/2005/8/layout/hierarchy4"/>
    <dgm:cxn modelId="{C2AC8651-1D4B-4C41-91A2-1073DC4EDCAE}" type="presParOf" srcId="{A72B7086-25A1-463A-8BE5-DE8C2C00EFDA}" destId="{EE17404C-2259-4473-BD56-7BDBF787311F}" srcOrd="0" destOrd="0" presId="urn:microsoft.com/office/officeart/2005/8/layout/hierarchy4"/>
    <dgm:cxn modelId="{C438DBF2-34D0-469D-914B-A59FD4EAF2EC}" type="presParOf" srcId="{A72B7086-25A1-463A-8BE5-DE8C2C00EFDA}" destId="{799F9D37-9509-4C42-B9E3-F277580494F5}" srcOrd="1" destOrd="0" presId="urn:microsoft.com/office/officeart/2005/8/layout/hierarchy4"/>
    <dgm:cxn modelId="{D62B3B9D-40AD-4228-91F4-AB55C2AF032E}" type="presParOf" srcId="{74E9CE04-9623-48E5-986C-639040F28920}" destId="{F48239E9-752A-4294-ADF8-0F0AEF7FA2FB}" srcOrd="7" destOrd="0" presId="urn:microsoft.com/office/officeart/2005/8/layout/hierarchy4"/>
    <dgm:cxn modelId="{2612FB5D-D874-4877-8082-9ACC2E22AFA9}" type="presParOf" srcId="{74E9CE04-9623-48E5-986C-639040F28920}" destId="{272420EF-3222-410E-A5FB-B0B1F62EC088}" srcOrd="8" destOrd="0" presId="urn:microsoft.com/office/officeart/2005/8/layout/hierarchy4"/>
    <dgm:cxn modelId="{0193D3AB-DEFD-4C58-85C4-F3C1A3C8399C}" type="presParOf" srcId="{272420EF-3222-410E-A5FB-B0B1F62EC088}" destId="{ABC29E16-6B39-491C-9CD7-FD6EBFBCED8F}" srcOrd="0" destOrd="0" presId="urn:microsoft.com/office/officeart/2005/8/layout/hierarchy4"/>
    <dgm:cxn modelId="{5227928C-6C1E-463B-AD73-921899EF872E}" type="presParOf" srcId="{272420EF-3222-410E-A5FB-B0B1F62EC088}" destId="{A8FF8EF3-E7D2-4DFE-9705-5ADBB641DC57}" srcOrd="1" destOrd="0" presId="urn:microsoft.com/office/officeart/2005/8/layout/hierarchy4"/>
    <dgm:cxn modelId="{D68D0A36-51FA-46A9-8EA9-F70C2C71CF4B}" type="presParOf" srcId="{74E9CE04-9623-48E5-986C-639040F28920}" destId="{BD3D54C5-C243-4E65-8C1C-E4F852B64421}" srcOrd="9" destOrd="0" presId="urn:microsoft.com/office/officeart/2005/8/layout/hierarchy4"/>
    <dgm:cxn modelId="{74D1CBE1-5588-432D-9C91-05A66CDA3AAF}" type="presParOf" srcId="{74E9CE04-9623-48E5-986C-639040F28920}" destId="{2090CB07-6FD0-4CA5-943A-F9A654FD01D5}" srcOrd="10" destOrd="0" presId="urn:microsoft.com/office/officeart/2005/8/layout/hierarchy4"/>
    <dgm:cxn modelId="{BFD5153F-39BC-4FEA-B61D-CE4E87E921A2}" type="presParOf" srcId="{2090CB07-6FD0-4CA5-943A-F9A654FD01D5}" destId="{707696CA-12B0-4F0D-A48B-8240BC6589BC}" srcOrd="0" destOrd="0" presId="urn:microsoft.com/office/officeart/2005/8/layout/hierarchy4"/>
    <dgm:cxn modelId="{EC2B89B5-F5E6-43BA-883D-DBFBFDB72350}" type="presParOf" srcId="{2090CB07-6FD0-4CA5-943A-F9A654FD01D5}" destId="{562E1C97-E703-4573-80EE-41F1F2BFEF22}" srcOrd="1" destOrd="0" presId="urn:microsoft.com/office/officeart/2005/8/layout/hierarchy4"/>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A94BBA-0A64-4F79-AECB-65AE25552F3D}">
      <dsp:nvSpPr>
        <dsp:cNvPr id="0" name=""/>
        <dsp:cNvSpPr/>
      </dsp:nvSpPr>
      <dsp:spPr>
        <a:xfrm>
          <a:off x="587" y="0"/>
          <a:ext cx="8461495" cy="1022200"/>
        </a:xfrm>
        <a:prstGeom prst="roundRect">
          <a:avLst>
            <a:gd name="adj" fmla="val 10000"/>
          </a:avLst>
        </a:prstGeom>
        <a:solidFill>
          <a:schemeClr val="accent1">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ZA" sz="1200" b="1" i="0" kern="1200" dirty="0"/>
            <a:t>Key objectives: </a:t>
          </a:r>
          <a:r>
            <a:rPr lang="en-ZA" sz="1200" b="0" i="0" kern="1200" dirty="0">
              <a:solidFill>
                <a:schemeClr val="bg1"/>
              </a:solidFill>
            </a:rPr>
            <a:t>1% of global vehicle production, up to 60% local content, 100% employment growth, competitiveness to leading competitor standards, transformation of the auto value chain, increased value addition</a:t>
          </a:r>
        </a:p>
      </dsp:txBody>
      <dsp:txXfrm>
        <a:off x="30526" y="29939"/>
        <a:ext cx="8401617" cy="962322"/>
      </dsp:txXfrm>
    </dsp:sp>
    <dsp:sp modelId="{71722366-30F8-45E1-BDC1-E5B5163E0366}">
      <dsp:nvSpPr>
        <dsp:cNvPr id="0" name=""/>
        <dsp:cNvSpPr/>
      </dsp:nvSpPr>
      <dsp:spPr>
        <a:xfrm>
          <a:off x="585" y="1015689"/>
          <a:ext cx="1334688" cy="1109879"/>
        </a:xfrm>
        <a:prstGeom prst="roundRect">
          <a:avLst>
            <a:gd name="adj" fmla="val 10000"/>
          </a:avLst>
        </a:prstGeom>
        <a:solidFill>
          <a:srgbClr val="178EC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t"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ZA" sz="1200" kern="1200" dirty="0">
              <a:latin typeface="Calibri" panose="020F0502020204030204" pitchFamily="34" charset="0"/>
              <a:ea typeface="Calibri" panose="020F0502020204030204" pitchFamily="34" charset="0"/>
              <a:cs typeface="Times New Roman" panose="02020603050405020304" pitchFamily="18" charset="0"/>
            </a:rPr>
            <a:t>Local market optimisation</a:t>
          </a:r>
        </a:p>
        <a:p>
          <a:pPr marL="0" marR="0" lvl="0" indent="0" algn="ctr" defTabSz="914400" eaLnBrk="1" fontAlgn="auto" latinLnBrk="0" hangingPunct="1">
            <a:lnSpc>
              <a:spcPct val="100000"/>
            </a:lnSpc>
            <a:spcBef>
              <a:spcPct val="0"/>
            </a:spcBef>
            <a:spcAft>
              <a:spcPts val="0"/>
            </a:spcAft>
            <a:buClrTx/>
            <a:buSzTx/>
            <a:buFontTx/>
            <a:buNone/>
            <a:tabLst/>
            <a:defRPr/>
          </a:pPr>
          <a:endParaRPr lang="en-ZA" sz="1200" i="1" kern="1200" dirty="0"/>
        </a:p>
      </dsp:txBody>
      <dsp:txXfrm>
        <a:off x="33092" y="1048196"/>
        <a:ext cx="1269674" cy="1044865"/>
      </dsp:txXfrm>
    </dsp:sp>
    <dsp:sp modelId="{A50424F7-1E31-4402-8EFC-EAEECBC8D81F}">
      <dsp:nvSpPr>
        <dsp:cNvPr id="0" name=""/>
        <dsp:cNvSpPr/>
      </dsp:nvSpPr>
      <dsp:spPr>
        <a:xfrm>
          <a:off x="1471719" y="1047467"/>
          <a:ext cx="1227059" cy="1052976"/>
        </a:xfrm>
        <a:prstGeom prst="roundRect">
          <a:avLst>
            <a:gd name="adj" fmla="val 10000"/>
          </a:avLst>
        </a:prstGeom>
        <a:solidFill>
          <a:srgbClr val="178EC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t"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ZA" sz="1200" kern="1200" dirty="0">
              <a:latin typeface="Calibri" panose="020F0502020204030204" pitchFamily="34" charset="0"/>
              <a:ea typeface="Calibri" panose="020F0502020204030204" pitchFamily="34" charset="0"/>
              <a:cs typeface="Times New Roman" panose="02020603050405020304" pitchFamily="18" charset="0"/>
            </a:rPr>
            <a:t>Regional market development</a:t>
          </a:r>
        </a:p>
        <a:p>
          <a:pPr marL="0" marR="0" lvl="0" indent="0" algn="ctr" defTabSz="914400" eaLnBrk="1" fontAlgn="auto" latinLnBrk="0" hangingPunct="1">
            <a:lnSpc>
              <a:spcPct val="100000"/>
            </a:lnSpc>
            <a:spcBef>
              <a:spcPct val="0"/>
            </a:spcBef>
            <a:spcAft>
              <a:spcPts val="0"/>
            </a:spcAft>
            <a:buClrTx/>
            <a:buSzTx/>
            <a:buFontTx/>
            <a:buNone/>
            <a:tabLst/>
            <a:defRPr/>
          </a:pPr>
          <a:endParaRPr lang="en-US" sz="1200" kern="1200" dirty="0"/>
        </a:p>
      </dsp:txBody>
      <dsp:txXfrm>
        <a:off x="1502560" y="1078308"/>
        <a:ext cx="1165377" cy="991294"/>
      </dsp:txXfrm>
    </dsp:sp>
    <dsp:sp modelId="{EA0AD6AC-2770-4F59-BF56-31F36F3A104B}">
      <dsp:nvSpPr>
        <dsp:cNvPr id="0" name=""/>
        <dsp:cNvSpPr/>
      </dsp:nvSpPr>
      <dsp:spPr>
        <a:xfrm>
          <a:off x="2753994" y="1015689"/>
          <a:ext cx="1334688" cy="1109879"/>
        </a:xfrm>
        <a:prstGeom prst="roundRect">
          <a:avLst>
            <a:gd name="adj" fmla="val 10000"/>
          </a:avLst>
        </a:prstGeom>
        <a:solidFill>
          <a:srgbClr val="178EC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t"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ZA" sz="1200" kern="1200" dirty="0">
              <a:latin typeface="Calibri" panose="020F0502020204030204" pitchFamily="34" charset="0"/>
              <a:ea typeface="Calibri" panose="020F0502020204030204" pitchFamily="34" charset="0"/>
              <a:cs typeface="Times New Roman" panose="02020603050405020304" pitchFamily="18" charset="0"/>
            </a:rPr>
            <a:t>Localisation</a:t>
          </a:r>
        </a:p>
        <a:p>
          <a:pPr marL="0" marR="0" lvl="0" indent="0" algn="ctr" defTabSz="914400" eaLnBrk="1" fontAlgn="auto" latinLnBrk="0" hangingPunct="1">
            <a:lnSpc>
              <a:spcPct val="100000"/>
            </a:lnSpc>
            <a:spcBef>
              <a:spcPct val="0"/>
            </a:spcBef>
            <a:spcAft>
              <a:spcPts val="0"/>
            </a:spcAft>
            <a:buClrTx/>
            <a:buSzTx/>
            <a:buFontTx/>
            <a:buNone/>
            <a:tabLst/>
            <a:defRPr/>
          </a:pPr>
          <a:endParaRPr lang="en-ZA" sz="1200" kern="1200" dirty="0">
            <a:latin typeface="Calibri" panose="020F0502020204030204" pitchFamily="34" charset="0"/>
            <a:ea typeface="Calibri" panose="020F0502020204030204" pitchFamily="34" charset="0"/>
            <a:cs typeface="Times New Roman" panose="02020603050405020304" pitchFamily="18" charset="0"/>
          </a:endParaRPr>
        </a:p>
      </dsp:txBody>
      <dsp:txXfrm>
        <a:off x="2786501" y="1048196"/>
        <a:ext cx="1269674" cy="1044865"/>
      </dsp:txXfrm>
    </dsp:sp>
    <dsp:sp modelId="{EE17404C-2259-4473-BD56-7BDBF787311F}">
      <dsp:nvSpPr>
        <dsp:cNvPr id="0" name=""/>
        <dsp:cNvSpPr/>
      </dsp:nvSpPr>
      <dsp:spPr>
        <a:xfrm>
          <a:off x="4200797" y="1015689"/>
          <a:ext cx="1334688" cy="1109879"/>
        </a:xfrm>
        <a:prstGeom prst="roundRect">
          <a:avLst>
            <a:gd name="adj" fmla="val 10000"/>
          </a:avLst>
        </a:prstGeom>
        <a:solidFill>
          <a:srgbClr val="178EC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t" anchorCtr="0">
          <a:noAutofit/>
        </a:bodyPr>
        <a:lstStyle/>
        <a:p>
          <a:pPr marL="0" lvl="0" indent="0" algn="ctr" defTabSz="533400">
            <a:lnSpc>
              <a:spcPct val="90000"/>
            </a:lnSpc>
            <a:spcBef>
              <a:spcPct val="0"/>
            </a:spcBef>
            <a:spcAft>
              <a:spcPct val="35000"/>
            </a:spcAft>
            <a:buNone/>
          </a:pPr>
          <a:r>
            <a:rPr lang="en-US" sz="1200" kern="1200" dirty="0"/>
            <a:t>Infrastructure development</a:t>
          </a:r>
        </a:p>
      </dsp:txBody>
      <dsp:txXfrm>
        <a:off x="4233304" y="1048196"/>
        <a:ext cx="1269674" cy="1044865"/>
      </dsp:txXfrm>
    </dsp:sp>
    <dsp:sp modelId="{ABC29E16-6B39-491C-9CD7-FD6EBFBCED8F}">
      <dsp:nvSpPr>
        <dsp:cNvPr id="0" name=""/>
        <dsp:cNvSpPr/>
      </dsp:nvSpPr>
      <dsp:spPr>
        <a:xfrm>
          <a:off x="5680379" y="1009674"/>
          <a:ext cx="1334688" cy="1109879"/>
        </a:xfrm>
        <a:prstGeom prst="roundRect">
          <a:avLst>
            <a:gd name="adj" fmla="val 10000"/>
          </a:avLst>
        </a:prstGeom>
        <a:solidFill>
          <a:srgbClr val="178EC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t"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ZA" sz="1200" kern="1200" dirty="0">
              <a:latin typeface="Calibri" panose="020F0502020204030204" pitchFamily="34" charset="0"/>
              <a:ea typeface="Calibri" panose="020F0502020204030204" pitchFamily="34" charset="0"/>
              <a:cs typeface="Times New Roman" panose="02020603050405020304" pitchFamily="18" charset="0"/>
            </a:rPr>
            <a:t>Industry transformation</a:t>
          </a:r>
        </a:p>
        <a:p>
          <a:pPr marL="0" marR="0" lvl="0" indent="0" algn="ctr" defTabSz="914400" eaLnBrk="1" fontAlgn="auto" latinLnBrk="0" hangingPunct="1">
            <a:lnSpc>
              <a:spcPct val="100000"/>
            </a:lnSpc>
            <a:spcBef>
              <a:spcPct val="0"/>
            </a:spcBef>
            <a:spcAft>
              <a:spcPts val="0"/>
            </a:spcAft>
            <a:buClrTx/>
            <a:buSzTx/>
            <a:buFontTx/>
            <a:buNone/>
            <a:tabLst/>
            <a:defRPr/>
          </a:pPr>
          <a:endParaRPr lang="en-ZA" sz="1200" kern="1200" dirty="0">
            <a:latin typeface="Calibri" panose="020F0502020204030204" pitchFamily="34" charset="0"/>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00000"/>
            </a:lnSpc>
            <a:spcBef>
              <a:spcPct val="0"/>
            </a:spcBef>
            <a:spcAft>
              <a:spcPts val="0"/>
            </a:spcAft>
            <a:buClrTx/>
            <a:buSzTx/>
            <a:buFontTx/>
            <a:buNone/>
            <a:tabLst/>
            <a:defRPr/>
          </a:pPr>
          <a:endParaRPr lang="en-US" sz="1200" kern="1200" dirty="0"/>
        </a:p>
      </dsp:txBody>
      <dsp:txXfrm>
        <a:off x="5712886" y="1042181"/>
        <a:ext cx="1269674" cy="1044865"/>
      </dsp:txXfrm>
    </dsp:sp>
    <dsp:sp modelId="{707696CA-12B0-4F0D-A48B-8240BC6589BC}">
      <dsp:nvSpPr>
        <dsp:cNvPr id="0" name=""/>
        <dsp:cNvSpPr/>
      </dsp:nvSpPr>
      <dsp:spPr>
        <a:xfrm>
          <a:off x="7127182" y="1009674"/>
          <a:ext cx="1334688" cy="1109879"/>
        </a:xfrm>
        <a:prstGeom prst="roundRect">
          <a:avLst>
            <a:gd name="adj" fmla="val 10000"/>
          </a:avLst>
        </a:prstGeom>
        <a:solidFill>
          <a:srgbClr val="178EC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t" anchorCtr="0">
          <a:noAutofit/>
        </a:bodyPr>
        <a:lstStyle/>
        <a:p>
          <a:pPr marL="0" marR="0" lvl="0" indent="0" algn="ctr" defTabSz="533400" eaLnBrk="1" fontAlgn="auto" latinLnBrk="0" hangingPunct="1">
            <a:lnSpc>
              <a:spcPct val="90000"/>
            </a:lnSpc>
            <a:spcBef>
              <a:spcPct val="0"/>
            </a:spcBef>
            <a:spcAft>
              <a:spcPct val="35000"/>
            </a:spcAft>
            <a:buClrTx/>
            <a:buSzTx/>
            <a:buFontTx/>
            <a:buNone/>
            <a:tabLst/>
            <a:defRPr/>
          </a:pPr>
          <a:r>
            <a:rPr lang="en-ZA" sz="1200" kern="1200" dirty="0">
              <a:latin typeface="Calibri" panose="020F0502020204030204" pitchFamily="34" charset="0"/>
              <a:ea typeface="Calibri" panose="020F0502020204030204" pitchFamily="34" charset="0"/>
              <a:cs typeface="Times New Roman" panose="02020603050405020304" pitchFamily="18" charset="0"/>
            </a:rPr>
            <a:t>Technology and associated skills development</a:t>
          </a:r>
        </a:p>
        <a:p>
          <a:pPr marL="0" marR="0" lvl="0" indent="0" algn="ctr" defTabSz="533400" eaLnBrk="1" fontAlgn="auto" latinLnBrk="0" hangingPunct="1">
            <a:lnSpc>
              <a:spcPct val="90000"/>
            </a:lnSpc>
            <a:spcBef>
              <a:spcPct val="0"/>
            </a:spcBef>
            <a:spcAft>
              <a:spcPct val="35000"/>
            </a:spcAft>
            <a:buClrTx/>
            <a:buSzTx/>
            <a:buFontTx/>
            <a:buNone/>
            <a:tabLst/>
            <a:defRPr/>
          </a:pPr>
          <a:endParaRPr lang="en-ZA" sz="1100" kern="1200" dirty="0">
            <a:latin typeface="Calibri" panose="020F0502020204030204" pitchFamily="34" charset="0"/>
            <a:ea typeface="Calibri" panose="020F0502020204030204" pitchFamily="34" charset="0"/>
            <a:cs typeface="Times New Roman" panose="02020603050405020304" pitchFamily="18" charset="0"/>
          </a:endParaRPr>
        </a:p>
        <a:p>
          <a:pPr marL="0" marR="0" lvl="0" indent="0" algn="ctr" defTabSz="533400" eaLnBrk="1" fontAlgn="auto" latinLnBrk="0" hangingPunct="1">
            <a:lnSpc>
              <a:spcPct val="90000"/>
            </a:lnSpc>
            <a:spcBef>
              <a:spcPct val="0"/>
            </a:spcBef>
            <a:spcAft>
              <a:spcPct val="35000"/>
            </a:spcAft>
            <a:buClrTx/>
            <a:buSzTx/>
            <a:buFontTx/>
            <a:buNone/>
            <a:tabLst/>
            <a:defRPr/>
          </a:pPr>
          <a:endParaRPr lang="en-US" sz="1100" kern="1200" dirty="0"/>
        </a:p>
      </dsp:txBody>
      <dsp:txXfrm>
        <a:off x="7159689" y="1042181"/>
        <a:ext cx="1269674" cy="104486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2971800" cy="463788"/>
          </a:xfrm>
          <a:prstGeom prst="rect">
            <a:avLst/>
          </a:prstGeom>
        </p:spPr>
        <p:txBody>
          <a:bodyPr vert="horz" lIns="92574" tIns="46287" rIns="92574" bIns="46287" rtlCol="0"/>
          <a:lstStyle>
            <a:lvl1pPr algn="l">
              <a:defRPr sz="1200"/>
            </a:lvl1pPr>
          </a:lstStyle>
          <a:p>
            <a:endParaRPr lang="en-GB"/>
          </a:p>
        </p:txBody>
      </p:sp>
      <p:sp>
        <p:nvSpPr>
          <p:cNvPr id="3" name="Date Placeholder 2"/>
          <p:cNvSpPr>
            <a:spLocks noGrp="1"/>
          </p:cNvSpPr>
          <p:nvPr>
            <p:ph type="dt" sz="quarter" idx="1"/>
          </p:nvPr>
        </p:nvSpPr>
        <p:spPr>
          <a:xfrm>
            <a:off x="3884615" y="0"/>
            <a:ext cx="2971800" cy="463788"/>
          </a:xfrm>
          <a:prstGeom prst="rect">
            <a:avLst/>
          </a:prstGeom>
        </p:spPr>
        <p:txBody>
          <a:bodyPr vert="horz" lIns="92574" tIns="46287" rIns="92574" bIns="46287" rtlCol="0"/>
          <a:lstStyle>
            <a:lvl1pPr algn="r">
              <a:defRPr sz="1200"/>
            </a:lvl1pPr>
          </a:lstStyle>
          <a:p>
            <a:fld id="{752FFB14-56E5-4F1F-8340-191F35E5578B}" type="datetimeFigureOut">
              <a:rPr lang="en-GB" smtClean="0"/>
              <a:t>15/02/2018</a:t>
            </a:fld>
            <a:endParaRPr lang="en-GB"/>
          </a:p>
        </p:txBody>
      </p:sp>
      <p:sp>
        <p:nvSpPr>
          <p:cNvPr id="4" name="Footer Placeholder 3"/>
          <p:cNvSpPr>
            <a:spLocks noGrp="1"/>
          </p:cNvSpPr>
          <p:nvPr>
            <p:ph type="ftr" sz="quarter" idx="2"/>
          </p:nvPr>
        </p:nvSpPr>
        <p:spPr>
          <a:xfrm>
            <a:off x="2" y="8810365"/>
            <a:ext cx="2971800" cy="463788"/>
          </a:xfrm>
          <a:prstGeom prst="rect">
            <a:avLst/>
          </a:prstGeom>
        </p:spPr>
        <p:txBody>
          <a:bodyPr vert="horz" lIns="92574" tIns="46287" rIns="92574" bIns="46287" rtlCol="0" anchor="b"/>
          <a:lstStyle>
            <a:lvl1pPr algn="l">
              <a:defRPr sz="1200"/>
            </a:lvl1pPr>
          </a:lstStyle>
          <a:p>
            <a:endParaRPr lang="en-GB"/>
          </a:p>
        </p:txBody>
      </p:sp>
      <p:sp>
        <p:nvSpPr>
          <p:cNvPr id="5" name="Slide Number Placeholder 4"/>
          <p:cNvSpPr>
            <a:spLocks noGrp="1"/>
          </p:cNvSpPr>
          <p:nvPr>
            <p:ph type="sldNum" sz="quarter" idx="3"/>
          </p:nvPr>
        </p:nvSpPr>
        <p:spPr>
          <a:xfrm>
            <a:off x="3884615" y="8810365"/>
            <a:ext cx="2971800" cy="463788"/>
          </a:xfrm>
          <a:prstGeom prst="rect">
            <a:avLst/>
          </a:prstGeom>
        </p:spPr>
        <p:txBody>
          <a:bodyPr vert="horz" lIns="92574" tIns="46287" rIns="92574" bIns="46287" rtlCol="0" anchor="b"/>
          <a:lstStyle>
            <a:lvl1pPr algn="r">
              <a:defRPr sz="1200"/>
            </a:lvl1pPr>
          </a:lstStyle>
          <a:p>
            <a:fld id="{FCB87EEA-D12C-4EB0-A8B2-AD6BB7EC594A}" type="slidenum">
              <a:rPr lang="en-GB" smtClean="0"/>
              <a:t>‹#›</a:t>
            </a:fld>
            <a:endParaRPr lang="en-GB"/>
          </a:p>
        </p:txBody>
      </p:sp>
    </p:spTree>
    <p:extLst>
      <p:ext uri="{BB962C8B-B14F-4D97-AF65-F5344CB8AC3E}">
        <p14:creationId xmlns:p14="http://schemas.microsoft.com/office/powerpoint/2010/main" val="419909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2971800" cy="463788"/>
          </a:xfrm>
          <a:prstGeom prst="rect">
            <a:avLst/>
          </a:prstGeom>
        </p:spPr>
        <p:txBody>
          <a:bodyPr vert="horz" lIns="92574" tIns="46287" rIns="92574" bIns="46287" rtlCol="0"/>
          <a:lstStyle>
            <a:lvl1pPr algn="l">
              <a:defRPr sz="1200"/>
            </a:lvl1pPr>
          </a:lstStyle>
          <a:p>
            <a:endParaRPr lang="en-GB"/>
          </a:p>
        </p:txBody>
      </p:sp>
      <p:sp>
        <p:nvSpPr>
          <p:cNvPr id="3" name="Date Placeholder 2"/>
          <p:cNvSpPr>
            <a:spLocks noGrp="1"/>
          </p:cNvSpPr>
          <p:nvPr>
            <p:ph type="dt" idx="1"/>
          </p:nvPr>
        </p:nvSpPr>
        <p:spPr>
          <a:xfrm>
            <a:off x="3884615" y="0"/>
            <a:ext cx="2971800" cy="463788"/>
          </a:xfrm>
          <a:prstGeom prst="rect">
            <a:avLst/>
          </a:prstGeom>
        </p:spPr>
        <p:txBody>
          <a:bodyPr vert="horz" lIns="92574" tIns="46287" rIns="92574" bIns="46287" rtlCol="0"/>
          <a:lstStyle>
            <a:lvl1pPr algn="r">
              <a:defRPr sz="1200"/>
            </a:lvl1pPr>
          </a:lstStyle>
          <a:p>
            <a:fld id="{07AFD402-B6F7-4370-9E32-A1B558B348CC}" type="datetimeFigureOut">
              <a:rPr lang="en-GB" smtClean="0"/>
              <a:t>15/02/2018</a:t>
            </a:fld>
            <a:endParaRPr lang="en-GB"/>
          </a:p>
        </p:txBody>
      </p:sp>
      <p:sp>
        <p:nvSpPr>
          <p:cNvPr id="4" name="Slide Image Placeholder 3"/>
          <p:cNvSpPr>
            <a:spLocks noGrp="1" noRot="1" noChangeAspect="1"/>
          </p:cNvSpPr>
          <p:nvPr>
            <p:ph type="sldImg" idx="2"/>
          </p:nvPr>
        </p:nvSpPr>
        <p:spPr>
          <a:xfrm>
            <a:off x="1111250" y="695325"/>
            <a:ext cx="4635500" cy="3478213"/>
          </a:xfrm>
          <a:prstGeom prst="rect">
            <a:avLst/>
          </a:prstGeom>
          <a:noFill/>
          <a:ln w="12700">
            <a:solidFill>
              <a:prstClr val="black"/>
            </a:solidFill>
          </a:ln>
        </p:spPr>
        <p:txBody>
          <a:bodyPr vert="horz" lIns="92574" tIns="46287" rIns="92574" bIns="46287" rtlCol="0" anchor="ctr"/>
          <a:lstStyle/>
          <a:p>
            <a:endParaRPr lang="en-GB"/>
          </a:p>
        </p:txBody>
      </p:sp>
      <p:sp>
        <p:nvSpPr>
          <p:cNvPr id="5" name="Notes Placeholder 4"/>
          <p:cNvSpPr>
            <a:spLocks noGrp="1"/>
          </p:cNvSpPr>
          <p:nvPr>
            <p:ph type="body" sz="quarter" idx="3"/>
          </p:nvPr>
        </p:nvSpPr>
        <p:spPr>
          <a:xfrm>
            <a:off x="685800" y="4405988"/>
            <a:ext cx="5486400" cy="4174094"/>
          </a:xfrm>
          <a:prstGeom prst="rect">
            <a:avLst/>
          </a:prstGeom>
        </p:spPr>
        <p:txBody>
          <a:bodyPr vert="horz" lIns="92574" tIns="46287" rIns="92574" bIns="4628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2" y="8810365"/>
            <a:ext cx="2971800" cy="463788"/>
          </a:xfrm>
          <a:prstGeom prst="rect">
            <a:avLst/>
          </a:prstGeom>
        </p:spPr>
        <p:txBody>
          <a:bodyPr vert="horz" lIns="92574" tIns="46287" rIns="92574" bIns="46287" rtlCol="0" anchor="b"/>
          <a:lstStyle>
            <a:lvl1pPr algn="l">
              <a:defRPr sz="1200"/>
            </a:lvl1pPr>
          </a:lstStyle>
          <a:p>
            <a:endParaRPr lang="en-GB"/>
          </a:p>
        </p:txBody>
      </p:sp>
      <p:sp>
        <p:nvSpPr>
          <p:cNvPr id="7" name="Slide Number Placeholder 6"/>
          <p:cNvSpPr>
            <a:spLocks noGrp="1"/>
          </p:cNvSpPr>
          <p:nvPr>
            <p:ph type="sldNum" sz="quarter" idx="5"/>
          </p:nvPr>
        </p:nvSpPr>
        <p:spPr>
          <a:xfrm>
            <a:off x="3884615" y="8810365"/>
            <a:ext cx="2971800" cy="463788"/>
          </a:xfrm>
          <a:prstGeom prst="rect">
            <a:avLst/>
          </a:prstGeom>
        </p:spPr>
        <p:txBody>
          <a:bodyPr vert="horz" lIns="92574" tIns="46287" rIns="92574" bIns="46287" rtlCol="0" anchor="b"/>
          <a:lstStyle>
            <a:lvl1pPr algn="r">
              <a:defRPr sz="1200"/>
            </a:lvl1pPr>
          </a:lstStyle>
          <a:p>
            <a:fld id="{FE1E2F9E-AF14-4353-B63B-AE2C6E8AAF6B}" type="slidenum">
              <a:rPr lang="en-GB" smtClean="0"/>
              <a:t>‹#›</a:t>
            </a:fld>
            <a:endParaRPr lang="en-GB"/>
          </a:p>
        </p:txBody>
      </p:sp>
    </p:spTree>
    <p:extLst>
      <p:ext uri="{BB962C8B-B14F-4D97-AF65-F5344CB8AC3E}">
        <p14:creationId xmlns:p14="http://schemas.microsoft.com/office/powerpoint/2010/main" val="12024164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ZA" dirty="0"/>
              <a:t>NB: Technological changes occur across processes and products</a:t>
            </a:r>
          </a:p>
        </p:txBody>
      </p:sp>
      <p:sp>
        <p:nvSpPr>
          <p:cNvPr id="4" name="Slide Number Placeholder 3"/>
          <p:cNvSpPr>
            <a:spLocks noGrp="1"/>
          </p:cNvSpPr>
          <p:nvPr>
            <p:ph type="sldNum" sz="quarter" idx="10"/>
          </p:nvPr>
        </p:nvSpPr>
        <p:spPr/>
        <p:txBody>
          <a:bodyPr/>
          <a:lstStyle/>
          <a:p>
            <a:fld id="{FE1E2F9E-AF14-4353-B63B-AE2C6E8AAF6B}" type="slidenum">
              <a:rPr lang="en-GB" smtClean="0"/>
              <a:t>5</a:t>
            </a:fld>
            <a:endParaRPr lang="en-GB"/>
          </a:p>
        </p:txBody>
      </p:sp>
    </p:spTree>
    <p:extLst>
      <p:ext uri="{BB962C8B-B14F-4D97-AF65-F5344CB8AC3E}">
        <p14:creationId xmlns:p14="http://schemas.microsoft.com/office/powerpoint/2010/main" val="7587083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ZA" sz="1200" b="0" i="0" u="none" strike="noStrike" kern="1200" baseline="0" dirty="0">
                <a:solidFill>
                  <a:schemeClr val="tx1"/>
                </a:solidFill>
                <a:latin typeface="+mn-lt"/>
                <a:ea typeface="+mn-ea"/>
                <a:cs typeface="+mn-cs"/>
              </a:rPr>
              <a:t>“As highlighted in Figure 1, the SAAM’s 2035 vision is the achievement of </a:t>
            </a:r>
            <a:r>
              <a:rPr lang="en-ZA" sz="1200" b="0" i="1" u="none" strike="noStrike" kern="1200" baseline="0" dirty="0">
                <a:solidFill>
                  <a:schemeClr val="tx1"/>
                </a:solidFill>
                <a:latin typeface="+mn-lt"/>
                <a:ea typeface="+mn-ea"/>
                <a:cs typeface="+mn-cs"/>
              </a:rPr>
              <a:t>“a globally competitive and transformed industry that actively contributes to the sustainable development of South Africa’s productive economy, creating prosperity for industry stakeholders and broader society.” </a:t>
            </a:r>
            <a:r>
              <a:rPr lang="en-ZA" sz="1200" b="0" i="0" u="none" strike="noStrike" kern="1200" baseline="0" dirty="0">
                <a:solidFill>
                  <a:schemeClr val="tx1"/>
                </a:solidFill>
                <a:latin typeface="+mn-lt"/>
                <a:ea typeface="+mn-ea"/>
                <a:cs typeface="+mn-cs"/>
              </a:rPr>
              <a:t>This vision essentially has four components. The first relates to the industry’s competitive position, and here the vision is clear. The South African automotive industry will be globally competitive (relative to leading international automotive producers) by 2035. The second component relates to the industry’s contribution to the transformation of the South African economy. This encompasses multiple elements, from employment equity to the greater inclusion of Black-owned firms within the automotive value chain. The third component relates to the sustainable development of the South African economy. The critical elements encompassed within this component relate to the growth of the industry, employment provided, skills developed, and the improved environmental impact of products and production processes. The final component relates to the shared prosperity created by the industry, with the critical elements here comprising the financial health and wellbeing of firms within the value chain, fair employee remuneration, and the broader contribution of the value chain to the South African fiscus. The four components of global competitiveness, industry transformation, sustainable development, and societal contribution represent the aspirational heart of the SAAM vision.” </a:t>
            </a:r>
          </a:p>
          <a:p>
            <a:r>
              <a:rPr lang="en-ZA" sz="1200" b="0" i="0" u="none" strike="noStrike" kern="1200" baseline="0" dirty="0">
                <a:solidFill>
                  <a:schemeClr val="tx1"/>
                </a:solidFill>
                <a:latin typeface="+mn-lt"/>
                <a:ea typeface="+mn-ea"/>
                <a:cs typeface="+mn-cs"/>
              </a:rPr>
              <a:t> </a:t>
            </a:r>
            <a:r>
              <a:rPr lang="en-ZA" sz="1200" b="1" i="0" u="none" strike="noStrike" kern="1200" baseline="0" dirty="0">
                <a:solidFill>
                  <a:schemeClr val="tx1"/>
                </a:solidFill>
                <a:latin typeface="+mn-lt"/>
                <a:ea typeface="+mn-ea"/>
                <a:cs typeface="+mn-cs"/>
              </a:rPr>
              <a:t>Developing a South African automotive Masterplan to 2035 in the context of Global Value Chain drivers: Lessons for second tier automotive economies </a:t>
            </a:r>
            <a:endParaRPr lang="en-ZA" sz="1200" b="0" i="0" u="none" strike="noStrike" kern="1200" baseline="0" dirty="0">
              <a:solidFill>
                <a:schemeClr val="tx1"/>
              </a:solidFill>
              <a:latin typeface="+mn-lt"/>
              <a:ea typeface="+mn-ea"/>
              <a:cs typeface="+mn-cs"/>
            </a:endParaRPr>
          </a:p>
          <a:p>
            <a:r>
              <a:rPr lang="en-ZA" sz="1200" b="0" i="0" u="none" strike="noStrike" kern="1200" baseline="0" dirty="0">
                <a:solidFill>
                  <a:schemeClr val="tx1"/>
                </a:solidFill>
                <a:latin typeface="+mn-lt"/>
                <a:ea typeface="+mn-ea"/>
                <a:cs typeface="+mn-cs"/>
              </a:rPr>
              <a:t>Justin Barnes and Anthony Black</a:t>
            </a:r>
            <a:endParaRPr lang="en-ZA" dirty="0"/>
          </a:p>
        </p:txBody>
      </p:sp>
      <p:sp>
        <p:nvSpPr>
          <p:cNvPr id="4" name="Slide Number Placeholder 3"/>
          <p:cNvSpPr>
            <a:spLocks noGrp="1"/>
          </p:cNvSpPr>
          <p:nvPr>
            <p:ph type="sldNum" sz="quarter" idx="10"/>
          </p:nvPr>
        </p:nvSpPr>
        <p:spPr/>
        <p:txBody>
          <a:bodyPr/>
          <a:lstStyle/>
          <a:p>
            <a:fld id="{FE1E2F9E-AF14-4353-B63B-AE2C6E8AAF6B}" type="slidenum">
              <a:rPr lang="en-GB" smtClean="0"/>
              <a:t>12</a:t>
            </a:fld>
            <a:endParaRPr lang="en-GB"/>
          </a:p>
        </p:txBody>
      </p:sp>
    </p:spTree>
    <p:extLst>
      <p:ext uri="{BB962C8B-B14F-4D97-AF65-F5344CB8AC3E}">
        <p14:creationId xmlns:p14="http://schemas.microsoft.com/office/powerpoint/2010/main" val="10610038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dirty="0">
                <a:latin typeface="Calibri" panose="020F0502020204030204" pitchFamily="34" charset="0"/>
                <a:ea typeface="Calibri" panose="020F0502020204030204" pitchFamily="34" charset="0"/>
                <a:cs typeface="Times New Roman" panose="02020603050405020304" pitchFamily="18" charset="0"/>
              </a:rPr>
              <a:t>Securing up to 60% local content in South African assembled vehicles is a core focus of the SAAM. Local suppliers must prepare for and responding to likely emerging technology developments.</a:t>
            </a:r>
            <a:endParaRPr lang="en-ZA" dirty="0"/>
          </a:p>
          <a:p>
            <a:endParaRPr lang="en-ZA" dirty="0"/>
          </a:p>
        </p:txBody>
      </p:sp>
      <p:sp>
        <p:nvSpPr>
          <p:cNvPr id="4" name="Slide Number Placeholder 3"/>
          <p:cNvSpPr>
            <a:spLocks noGrp="1"/>
          </p:cNvSpPr>
          <p:nvPr>
            <p:ph type="sldNum" sz="quarter" idx="10"/>
          </p:nvPr>
        </p:nvSpPr>
        <p:spPr/>
        <p:txBody>
          <a:bodyPr/>
          <a:lstStyle/>
          <a:p>
            <a:fld id="{FE1E2F9E-AF14-4353-B63B-AE2C6E8AAF6B}" type="slidenum">
              <a:rPr lang="en-GB" smtClean="0"/>
              <a:t>14</a:t>
            </a:fld>
            <a:endParaRPr lang="en-GB"/>
          </a:p>
        </p:txBody>
      </p:sp>
    </p:spTree>
    <p:extLst>
      <p:ext uri="{BB962C8B-B14F-4D97-AF65-F5344CB8AC3E}">
        <p14:creationId xmlns:p14="http://schemas.microsoft.com/office/powerpoint/2010/main" val="22974458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10"/>
          </p:nvPr>
        </p:nvSpPr>
        <p:spPr/>
        <p:txBody>
          <a:bodyPr/>
          <a:lstStyle/>
          <a:p>
            <a:fld id="{FE1E2F9E-AF14-4353-B63B-AE2C6E8AAF6B}" type="slidenum">
              <a:rPr lang="en-GB" smtClean="0"/>
              <a:t>17</a:t>
            </a:fld>
            <a:endParaRPr lang="en-GB"/>
          </a:p>
        </p:txBody>
      </p:sp>
    </p:spTree>
    <p:extLst>
      <p:ext uri="{BB962C8B-B14F-4D97-AF65-F5344CB8AC3E}">
        <p14:creationId xmlns:p14="http://schemas.microsoft.com/office/powerpoint/2010/main" val="24923148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10"/>
          </p:nvPr>
        </p:nvSpPr>
        <p:spPr/>
        <p:txBody>
          <a:bodyPr/>
          <a:lstStyle/>
          <a:p>
            <a:fld id="{FE1E2F9E-AF14-4353-B63B-AE2C6E8AAF6B}" type="slidenum">
              <a:rPr lang="en-GB" smtClean="0"/>
              <a:t>19</a:t>
            </a:fld>
            <a:endParaRPr lang="en-GB"/>
          </a:p>
        </p:txBody>
      </p:sp>
    </p:spTree>
    <p:extLst>
      <p:ext uri="{BB962C8B-B14F-4D97-AF65-F5344CB8AC3E}">
        <p14:creationId xmlns:p14="http://schemas.microsoft.com/office/powerpoint/2010/main" val="273753770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itle 1"/>
          <p:cNvSpPr>
            <a:spLocks noGrp="1"/>
          </p:cNvSpPr>
          <p:nvPr>
            <p:ph type="ctrTitle"/>
          </p:nvPr>
        </p:nvSpPr>
        <p:spPr>
          <a:xfrm>
            <a:off x="360000" y="2608114"/>
            <a:ext cx="8424000" cy="738664"/>
          </a:xfrm>
        </p:spPr>
        <p:txBody>
          <a:bodyPr lIns="91440" tIns="91440" rIns="91440" bIns="91440" anchor="ctr" anchorCtr="0">
            <a:spAutoFit/>
          </a:bodyPr>
          <a:lstStyle>
            <a:lvl1pPr algn="l">
              <a:defRPr sz="3600" b="0">
                <a:solidFill>
                  <a:schemeClr val="accent1"/>
                </a:solidFill>
                <a:latin typeface="Times New Roman" panose="02020603050405020304" pitchFamily="18" charset="0"/>
                <a:cs typeface="Times New Roman" panose="02020603050405020304" pitchFamily="18" charset="0"/>
              </a:defRPr>
            </a:lvl1pPr>
          </a:lstStyle>
          <a:p>
            <a:r>
              <a:rPr lang="en-US" dirty="0"/>
              <a:t>Click to edit Master title style</a:t>
            </a:r>
            <a:endParaRPr lang="en-GB" dirty="0"/>
          </a:p>
        </p:txBody>
      </p:sp>
      <p:sp>
        <p:nvSpPr>
          <p:cNvPr id="16" name="Content Placeholder 15"/>
          <p:cNvSpPr>
            <a:spLocks noGrp="1"/>
          </p:cNvSpPr>
          <p:nvPr>
            <p:ph sz="quarter" idx="14" hasCustomPrompt="1"/>
          </p:nvPr>
        </p:nvSpPr>
        <p:spPr>
          <a:xfrm>
            <a:off x="360000" y="5267325"/>
            <a:ext cx="4668837" cy="600075"/>
          </a:xfrm>
        </p:spPr>
        <p:txBody>
          <a:bodyPr lIns="91440" tIns="91440" rIns="91440" bIns="91440" anchor="ctr"/>
          <a:lstStyle>
            <a:lvl1pPr marL="0" indent="0">
              <a:buNone/>
              <a:defRPr b="1">
                <a:solidFill>
                  <a:schemeClr val="accent5"/>
                </a:solidFill>
              </a:defRPr>
            </a:lvl1pPr>
          </a:lstStyle>
          <a:p>
            <a:pPr lvl="0"/>
            <a:r>
              <a:rPr lang="en-US" dirty="0"/>
              <a:t>Click to edit other</a:t>
            </a:r>
          </a:p>
        </p:txBody>
      </p:sp>
      <p:sp>
        <p:nvSpPr>
          <p:cNvPr id="6" name="Content Placeholder 11"/>
          <p:cNvSpPr>
            <a:spLocks noGrp="1"/>
          </p:cNvSpPr>
          <p:nvPr>
            <p:ph sz="quarter" idx="13" hasCustomPrompt="1"/>
          </p:nvPr>
        </p:nvSpPr>
        <p:spPr>
          <a:xfrm>
            <a:off x="360000" y="3352800"/>
            <a:ext cx="6345237" cy="533400"/>
          </a:xfrm>
        </p:spPr>
        <p:txBody>
          <a:bodyPr lIns="91440" tIns="91440" rIns="91440" bIns="91440" anchor="ctr">
            <a:normAutofit/>
          </a:bodyPr>
          <a:lstStyle>
            <a:lvl1pPr marL="0" indent="0">
              <a:buNone/>
              <a:defRPr sz="2400" baseline="0">
                <a:solidFill>
                  <a:schemeClr val="accent5"/>
                </a:solidFill>
                <a:latin typeface="Times New Roman" panose="02020603050405020304" pitchFamily="18" charset="0"/>
                <a:cs typeface="Times New Roman" panose="02020603050405020304" pitchFamily="18" charset="0"/>
              </a:defRPr>
            </a:lvl1pPr>
          </a:lstStyle>
          <a:p>
            <a:pPr lvl="0"/>
            <a:r>
              <a:rPr lang="en-US" dirty="0"/>
              <a:t>Click to edit Master sub-title style</a:t>
            </a:r>
          </a:p>
        </p:txBody>
      </p:sp>
      <p:pic>
        <p:nvPicPr>
          <p:cNvPr id="7" name="Picture 2" descr="C:\Users\Julia.Johnson\Pictures\BMA LOGO BIG.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50520" y="38100"/>
            <a:ext cx="2209800" cy="6046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4173716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guide id="3" pos="5547" userDrawn="1">
          <p15:clr>
            <a:srgbClr val="FBAE40"/>
          </p15:clr>
        </p15:guide>
        <p15:guide id="5" pos="213" userDrawn="1">
          <p15:clr>
            <a:srgbClr val="FBAE40"/>
          </p15:clr>
        </p15:guide>
        <p15:guide id="6" orient="horz" pos="336"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34963" y="76200"/>
            <a:ext cx="8462669" cy="635000"/>
          </a:xfrm>
        </p:spPr>
        <p:txBody>
          <a:bodyPr/>
          <a:lstStyle>
            <a:lvl1pPr>
              <a:defRPr/>
            </a:lvl1pPr>
          </a:lstStyle>
          <a:p>
            <a:r>
              <a:rPr lang="en-US" dirty="0"/>
              <a:t>Click to edit Master title style</a:t>
            </a:r>
          </a:p>
        </p:txBody>
      </p:sp>
      <p:sp>
        <p:nvSpPr>
          <p:cNvPr id="3" name="Content Placeholder 2"/>
          <p:cNvSpPr>
            <a:spLocks noGrp="1"/>
          </p:cNvSpPr>
          <p:nvPr>
            <p:ph idx="1"/>
          </p:nvPr>
        </p:nvSpPr>
        <p:spPr>
          <a:xfrm>
            <a:off x="334963" y="990599"/>
            <a:ext cx="8462669" cy="550227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373632" y="6492875"/>
            <a:ext cx="2217168" cy="365125"/>
          </a:xfrm>
          <a:prstGeom prst="rect">
            <a:avLst/>
          </a:prstGeom>
        </p:spPr>
        <p:txBody>
          <a:bodyPr/>
          <a:lstStyle>
            <a:lvl1pPr algn="l">
              <a:defRPr sz="1200">
                <a:solidFill>
                  <a:schemeClr val="bg1">
                    <a:lumMod val="65000"/>
                  </a:schemeClr>
                </a:solidFill>
              </a:defRPr>
            </a:lvl1pPr>
          </a:lstStyle>
          <a:p>
            <a:fld id="{98DD2591-A950-4969-95F0-FB5ADEE756ED}" type="slidenum">
              <a:rPr lang="en-US" smtClean="0"/>
              <a:pPr/>
              <a:t>‹#›</a:t>
            </a:fld>
            <a:endParaRPr lang="en-US" dirty="0"/>
          </a:p>
        </p:txBody>
      </p:sp>
      <p:grpSp>
        <p:nvGrpSpPr>
          <p:cNvPr id="13" name="Group 12"/>
          <p:cNvGrpSpPr/>
          <p:nvPr userDrawn="1"/>
        </p:nvGrpSpPr>
        <p:grpSpPr>
          <a:xfrm>
            <a:off x="360000" y="747082"/>
            <a:ext cx="8424000" cy="79248"/>
            <a:chOff x="360000" y="801946"/>
            <a:chExt cx="8424000" cy="79248"/>
          </a:xfrm>
        </p:grpSpPr>
        <p:sp>
          <p:nvSpPr>
            <p:cNvPr id="14" name="Rectangle 13"/>
            <p:cNvSpPr/>
            <p:nvPr userDrawn="1"/>
          </p:nvSpPr>
          <p:spPr>
            <a:xfrm>
              <a:off x="360000" y="801946"/>
              <a:ext cx="2103120" cy="79248"/>
            </a:xfrm>
            <a:prstGeom prst="rect">
              <a:avLst/>
            </a:prstGeom>
            <a:solidFill>
              <a:srgbClr val="178EC8"/>
            </a:solidFill>
            <a:ln>
              <a:solidFill>
                <a:srgbClr val="178E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userDrawn="1"/>
          </p:nvSpPr>
          <p:spPr>
            <a:xfrm>
              <a:off x="2466960" y="801946"/>
              <a:ext cx="2103120" cy="79248"/>
            </a:xfrm>
            <a:prstGeom prst="rect">
              <a:avLst/>
            </a:prstGeom>
            <a:solidFill>
              <a:srgbClr val="D51030"/>
            </a:solidFill>
            <a:ln>
              <a:solidFill>
                <a:srgbClr val="D5103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userDrawn="1"/>
          </p:nvSpPr>
          <p:spPr>
            <a:xfrm>
              <a:off x="4573920" y="801946"/>
              <a:ext cx="2103120" cy="79248"/>
            </a:xfrm>
            <a:prstGeom prst="rect">
              <a:avLst/>
            </a:prstGeom>
            <a:solidFill>
              <a:srgbClr val="5D9933"/>
            </a:solidFill>
            <a:ln>
              <a:solidFill>
                <a:srgbClr val="5D99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userDrawn="1"/>
          </p:nvSpPr>
          <p:spPr>
            <a:xfrm>
              <a:off x="6680880" y="801946"/>
              <a:ext cx="2103120" cy="79248"/>
            </a:xfrm>
            <a:prstGeom prst="rect">
              <a:avLst/>
            </a:prstGeom>
            <a:solidFill>
              <a:srgbClr val="555550"/>
            </a:solidFill>
            <a:ln>
              <a:solidFill>
                <a:srgbClr val="5555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0353456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5549" userDrawn="1">
          <p15:clr>
            <a:srgbClr val="FBAE40"/>
          </p15:clr>
        </p15:guide>
        <p15:guide id="3" pos="211"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0" name="Content Placeholder 2"/>
          <p:cNvSpPr>
            <a:spLocks noGrp="1"/>
          </p:cNvSpPr>
          <p:nvPr>
            <p:ph sz="half" idx="1"/>
          </p:nvPr>
        </p:nvSpPr>
        <p:spPr>
          <a:xfrm>
            <a:off x="373632" y="990601"/>
            <a:ext cx="4122168" cy="5502274"/>
          </a:xfrm>
        </p:spPr>
        <p:txBody>
          <a:bodyPr>
            <a:normAutofit/>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3"/>
          <p:cNvSpPr>
            <a:spLocks noGrp="1"/>
          </p:cNvSpPr>
          <p:nvPr>
            <p:ph sz="half" idx="2"/>
          </p:nvPr>
        </p:nvSpPr>
        <p:spPr>
          <a:xfrm>
            <a:off x="4648200" y="990601"/>
            <a:ext cx="4149432" cy="5502274"/>
          </a:xfrm>
        </p:spPr>
        <p:txBody>
          <a:bodyPr>
            <a:normAutofit/>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lide Number Placeholder 5"/>
          <p:cNvSpPr>
            <a:spLocks noGrp="1"/>
          </p:cNvSpPr>
          <p:nvPr>
            <p:ph type="sldNum" sz="quarter" idx="12"/>
          </p:nvPr>
        </p:nvSpPr>
        <p:spPr>
          <a:xfrm>
            <a:off x="373632" y="6492875"/>
            <a:ext cx="2217168" cy="365125"/>
          </a:xfrm>
          <a:prstGeom prst="rect">
            <a:avLst/>
          </a:prstGeom>
        </p:spPr>
        <p:txBody>
          <a:bodyPr/>
          <a:lstStyle>
            <a:lvl1pPr algn="l">
              <a:defRPr sz="1200">
                <a:solidFill>
                  <a:schemeClr val="bg1">
                    <a:lumMod val="65000"/>
                  </a:schemeClr>
                </a:solidFill>
              </a:defRPr>
            </a:lvl1pPr>
          </a:lstStyle>
          <a:p>
            <a:fld id="{98DD2591-A950-4969-95F0-FB5ADEE756ED}" type="slidenum">
              <a:rPr lang="en-US" smtClean="0"/>
              <a:pPr/>
              <a:t>‹#›</a:t>
            </a:fld>
            <a:endParaRPr lang="en-US" dirty="0"/>
          </a:p>
        </p:txBody>
      </p:sp>
      <p:grpSp>
        <p:nvGrpSpPr>
          <p:cNvPr id="7" name="Group 6"/>
          <p:cNvGrpSpPr/>
          <p:nvPr userDrawn="1"/>
        </p:nvGrpSpPr>
        <p:grpSpPr>
          <a:xfrm>
            <a:off x="360000" y="747082"/>
            <a:ext cx="8424000" cy="79248"/>
            <a:chOff x="360000" y="801946"/>
            <a:chExt cx="8424000" cy="79248"/>
          </a:xfrm>
        </p:grpSpPr>
        <p:sp>
          <p:nvSpPr>
            <p:cNvPr id="8" name="Rectangle 7"/>
            <p:cNvSpPr/>
            <p:nvPr userDrawn="1"/>
          </p:nvSpPr>
          <p:spPr>
            <a:xfrm>
              <a:off x="360000" y="801946"/>
              <a:ext cx="2103120" cy="79248"/>
            </a:xfrm>
            <a:prstGeom prst="rect">
              <a:avLst/>
            </a:prstGeom>
            <a:solidFill>
              <a:srgbClr val="178EC8"/>
            </a:solidFill>
            <a:ln>
              <a:solidFill>
                <a:srgbClr val="178E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2466960" y="801946"/>
              <a:ext cx="2103120" cy="79248"/>
            </a:xfrm>
            <a:prstGeom prst="rect">
              <a:avLst/>
            </a:prstGeom>
            <a:solidFill>
              <a:srgbClr val="D51030"/>
            </a:solidFill>
            <a:ln>
              <a:solidFill>
                <a:srgbClr val="D5103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userDrawn="1"/>
          </p:nvSpPr>
          <p:spPr>
            <a:xfrm>
              <a:off x="4573920" y="801946"/>
              <a:ext cx="2103120" cy="79248"/>
            </a:xfrm>
            <a:prstGeom prst="rect">
              <a:avLst/>
            </a:prstGeom>
            <a:solidFill>
              <a:srgbClr val="5D9933"/>
            </a:solidFill>
            <a:ln>
              <a:solidFill>
                <a:srgbClr val="5D99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userDrawn="1"/>
          </p:nvSpPr>
          <p:spPr>
            <a:xfrm>
              <a:off x="6680880" y="801946"/>
              <a:ext cx="2103120" cy="79248"/>
            </a:xfrm>
            <a:prstGeom prst="rect">
              <a:avLst/>
            </a:prstGeom>
            <a:solidFill>
              <a:srgbClr val="555550"/>
            </a:solidFill>
            <a:ln>
              <a:solidFill>
                <a:srgbClr val="5555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Title 1"/>
          <p:cNvSpPr>
            <a:spLocks noGrp="1"/>
          </p:cNvSpPr>
          <p:nvPr>
            <p:ph type="title"/>
          </p:nvPr>
        </p:nvSpPr>
        <p:spPr>
          <a:xfrm>
            <a:off x="360000" y="76200"/>
            <a:ext cx="8437632" cy="635000"/>
          </a:xfrm>
        </p:spPr>
        <p:txBody>
          <a:bodyPr/>
          <a:lstStyle>
            <a:lvl1pPr>
              <a:defRPr/>
            </a:lvl1pPr>
          </a:lstStyle>
          <a:p>
            <a:r>
              <a:rPr lang="en-US" dirty="0"/>
              <a:t>Click to edit Master title style</a:t>
            </a:r>
          </a:p>
        </p:txBody>
      </p:sp>
    </p:spTree>
    <p:extLst>
      <p:ext uri="{BB962C8B-B14F-4D97-AF65-F5344CB8AC3E}">
        <p14:creationId xmlns:p14="http://schemas.microsoft.com/office/powerpoint/2010/main" val="36976242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5" name="Title 1"/>
          <p:cNvSpPr>
            <a:spLocks noGrp="1"/>
          </p:cNvSpPr>
          <p:nvPr>
            <p:ph type="title"/>
          </p:nvPr>
        </p:nvSpPr>
        <p:spPr>
          <a:xfrm>
            <a:off x="334963" y="76200"/>
            <a:ext cx="8462669" cy="635000"/>
          </a:xfrm>
        </p:spPr>
        <p:txBody>
          <a:bodyPr/>
          <a:lstStyle>
            <a:lvl1pPr>
              <a:defRPr/>
            </a:lvl1pPr>
          </a:lstStyle>
          <a:p>
            <a:r>
              <a:rPr lang="en-US" dirty="0"/>
              <a:t>Click to edit Master title style</a:t>
            </a:r>
          </a:p>
        </p:txBody>
      </p:sp>
      <p:grpSp>
        <p:nvGrpSpPr>
          <p:cNvPr id="6" name="Group 5"/>
          <p:cNvGrpSpPr/>
          <p:nvPr userDrawn="1"/>
        </p:nvGrpSpPr>
        <p:grpSpPr>
          <a:xfrm>
            <a:off x="360000" y="747082"/>
            <a:ext cx="8424000" cy="79248"/>
            <a:chOff x="360000" y="801946"/>
            <a:chExt cx="8424000" cy="79248"/>
          </a:xfrm>
        </p:grpSpPr>
        <p:sp>
          <p:nvSpPr>
            <p:cNvPr id="8" name="Rectangle 7"/>
            <p:cNvSpPr/>
            <p:nvPr userDrawn="1"/>
          </p:nvSpPr>
          <p:spPr>
            <a:xfrm>
              <a:off x="360000" y="801946"/>
              <a:ext cx="2103120" cy="79248"/>
            </a:xfrm>
            <a:prstGeom prst="rect">
              <a:avLst/>
            </a:prstGeom>
            <a:solidFill>
              <a:srgbClr val="178EC8"/>
            </a:solidFill>
            <a:ln>
              <a:solidFill>
                <a:srgbClr val="178E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userDrawn="1"/>
          </p:nvSpPr>
          <p:spPr>
            <a:xfrm>
              <a:off x="2466960" y="801946"/>
              <a:ext cx="2103120" cy="79248"/>
            </a:xfrm>
            <a:prstGeom prst="rect">
              <a:avLst/>
            </a:prstGeom>
            <a:solidFill>
              <a:srgbClr val="D51030"/>
            </a:solidFill>
            <a:ln>
              <a:solidFill>
                <a:srgbClr val="D5103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4573920" y="801946"/>
              <a:ext cx="2103120" cy="79248"/>
            </a:xfrm>
            <a:prstGeom prst="rect">
              <a:avLst/>
            </a:prstGeom>
            <a:solidFill>
              <a:srgbClr val="5D9933"/>
            </a:solidFill>
            <a:ln>
              <a:solidFill>
                <a:srgbClr val="5D99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userDrawn="1"/>
          </p:nvSpPr>
          <p:spPr>
            <a:xfrm>
              <a:off x="6680880" y="801946"/>
              <a:ext cx="2103120" cy="79248"/>
            </a:xfrm>
            <a:prstGeom prst="rect">
              <a:avLst/>
            </a:prstGeom>
            <a:solidFill>
              <a:srgbClr val="555550"/>
            </a:solidFill>
            <a:ln>
              <a:solidFill>
                <a:srgbClr val="5555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 name="Slide Number Placeholder 5">
            <a:extLst>
              <a:ext uri="{FF2B5EF4-FFF2-40B4-BE49-F238E27FC236}">
                <a16:creationId xmlns:a16="http://schemas.microsoft.com/office/drawing/2014/main" id="{8E23DCC4-078A-49F0-9D7D-203B4641B710}"/>
              </a:ext>
            </a:extLst>
          </p:cNvPr>
          <p:cNvSpPr>
            <a:spLocks noGrp="1"/>
          </p:cNvSpPr>
          <p:nvPr>
            <p:ph type="sldNum" sz="quarter" idx="12"/>
          </p:nvPr>
        </p:nvSpPr>
        <p:spPr>
          <a:xfrm>
            <a:off x="373632" y="6492875"/>
            <a:ext cx="2217168" cy="365125"/>
          </a:xfrm>
          <a:prstGeom prst="rect">
            <a:avLst/>
          </a:prstGeom>
        </p:spPr>
        <p:txBody>
          <a:bodyPr/>
          <a:lstStyle>
            <a:lvl1pPr algn="l">
              <a:defRPr sz="1200">
                <a:solidFill>
                  <a:schemeClr val="bg1">
                    <a:lumMod val="65000"/>
                  </a:schemeClr>
                </a:solidFill>
              </a:defRPr>
            </a:lvl1pPr>
          </a:lstStyle>
          <a:p>
            <a:fld id="{98DD2591-A950-4969-95F0-FB5ADEE756ED}" type="slidenum">
              <a:rPr lang="en-US" smtClean="0"/>
              <a:pPr/>
              <a:t>‹#›</a:t>
            </a:fld>
            <a:endParaRPr lang="en-US" dirty="0"/>
          </a:p>
        </p:txBody>
      </p:sp>
    </p:spTree>
    <p:extLst>
      <p:ext uri="{BB962C8B-B14F-4D97-AF65-F5344CB8AC3E}">
        <p14:creationId xmlns:p14="http://schemas.microsoft.com/office/powerpoint/2010/main" val="4100792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bg>
      <p:bgPr>
        <a:solidFill>
          <a:srgbClr val="D51030"/>
        </a:solidFill>
        <a:effectLst/>
      </p:bgPr>
    </p:bg>
    <p:spTree>
      <p:nvGrpSpPr>
        <p:cNvPr id="1" name=""/>
        <p:cNvGrpSpPr/>
        <p:nvPr/>
      </p:nvGrpSpPr>
      <p:grpSpPr>
        <a:xfrm>
          <a:off x="0" y="0"/>
          <a:ext cx="0" cy="0"/>
          <a:chOff x="0" y="0"/>
          <a:chExt cx="0" cy="0"/>
        </a:xfrm>
      </p:grpSpPr>
      <p:sp>
        <p:nvSpPr>
          <p:cNvPr id="8" name="Title 1"/>
          <p:cNvSpPr>
            <a:spLocks noGrp="1"/>
          </p:cNvSpPr>
          <p:nvPr>
            <p:ph type="title"/>
          </p:nvPr>
        </p:nvSpPr>
        <p:spPr>
          <a:xfrm>
            <a:off x="838200" y="2819400"/>
            <a:ext cx="8229600" cy="1143000"/>
          </a:xfrm>
        </p:spPr>
        <p:txBody>
          <a:bodyPr>
            <a:normAutofit/>
          </a:bodyPr>
          <a:lstStyle>
            <a:lvl1pPr algn="r">
              <a:defRPr sz="4400" b="0">
                <a:solidFill>
                  <a:schemeClr val="bg1"/>
                </a:solidFill>
                <a:latin typeface="Times New Roman" panose="02020603050405020304" pitchFamily="18" charset="0"/>
                <a:cs typeface="Times New Roman" panose="02020603050405020304" pitchFamily="18" charset="0"/>
              </a:defRPr>
            </a:lvl1pPr>
          </a:lstStyle>
          <a:p>
            <a:r>
              <a:rPr lang="en-US" dirty="0"/>
              <a:t>Click to edit Master title style</a:t>
            </a:r>
            <a:endParaRPr lang="en-GB" dirty="0"/>
          </a:p>
        </p:txBody>
      </p:sp>
    </p:spTree>
    <p:extLst>
      <p:ext uri="{BB962C8B-B14F-4D97-AF65-F5344CB8AC3E}">
        <p14:creationId xmlns:p14="http://schemas.microsoft.com/office/powerpoint/2010/main" val="5157884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ustom Layout">
    <p:bg>
      <p:bgPr>
        <a:solidFill>
          <a:srgbClr val="5D9933"/>
        </a:solidFill>
        <a:effectLst/>
      </p:bgPr>
    </p:bg>
    <p:spTree>
      <p:nvGrpSpPr>
        <p:cNvPr id="1" name=""/>
        <p:cNvGrpSpPr/>
        <p:nvPr/>
      </p:nvGrpSpPr>
      <p:grpSpPr>
        <a:xfrm>
          <a:off x="0" y="0"/>
          <a:ext cx="0" cy="0"/>
          <a:chOff x="0" y="0"/>
          <a:chExt cx="0" cy="0"/>
        </a:xfrm>
      </p:grpSpPr>
      <p:sp>
        <p:nvSpPr>
          <p:cNvPr id="8" name="Title 1"/>
          <p:cNvSpPr>
            <a:spLocks noGrp="1"/>
          </p:cNvSpPr>
          <p:nvPr>
            <p:ph type="title"/>
          </p:nvPr>
        </p:nvSpPr>
        <p:spPr>
          <a:xfrm>
            <a:off x="838200" y="2819400"/>
            <a:ext cx="8229600" cy="1143000"/>
          </a:xfrm>
        </p:spPr>
        <p:txBody>
          <a:bodyPr>
            <a:normAutofit/>
          </a:bodyPr>
          <a:lstStyle>
            <a:lvl1pPr algn="r">
              <a:defRPr sz="4400" b="0">
                <a:solidFill>
                  <a:schemeClr val="bg1"/>
                </a:solidFill>
                <a:latin typeface="Times New Roman" panose="02020603050405020304" pitchFamily="18" charset="0"/>
                <a:cs typeface="Times New Roman" panose="02020603050405020304" pitchFamily="18" charset="0"/>
              </a:defRPr>
            </a:lvl1pPr>
          </a:lstStyle>
          <a:p>
            <a:r>
              <a:rPr lang="en-US" dirty="0"/>
              <a:t>Click to edit Master title style</a:t>
            </a:r>
            <a:endParaRPr lang="en-GB" dirty="0"/>
          </a:p>
        </p:txBody>
      </p:sp>
    </p:spTree>
    <p:extLst>
      <p:ext uri="{BB962C8B-B14F-4D97-AF65-F5344CB8AC3E}">
        <p14:creationId xmlns:p14="http://schemas.microsoft.com/office/powerpoint/2010/main" val="15065929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Custom Layout">
    <p:bg>
      <p:bgPr>
        <a:solidFill>
          <a:srgbClr val="178EC8"/>
        </a:solidFill>
        <a:effectLst/>
      </p:bgPr>
    </p:bg>
    <p:spTree>
      <p:nvGrpSpPr>
        <p:cNvPr id="1" name=""/>
        <p:cNvGrpSpPr/>
        <p:nvPr/>
      </p:nvGrpSpPr>
      <p:grpSpPr>
        <a:xfrm>
          <a:off x="0" y="0"/>
          <a:ext cx="0" cy="0"/>
          <a:chOff x="0" y="0"/>
          <a:chExt cx="0" cy="0"/>
        </a:xfrm>
      </p:grpSpPr>
      <p:sp>
        <p:nvSpPr>
          <p:cNvPr id="8" name="Title 1"/>
          <p:cNvSpPr>
            <a:spLocks noGrp="1"/>
          </p:cNvSpPr>
          <p:nvPr>
            <p:ph type="title"/>
          </p:nvPr>
        </p:nvSpPr>
        <p:spPr>
          <a:xfrm>
            <a:off x="838200" y="2819400"/>
            <a:ext cx="8229600" cy="1143000"/>
          </a:xfrm>
        </p:spPr>
        <p:txBody>
          <a:bodyPr>
            <a:normAutofit/>
          </a:bodyPr>
          <a:lstStyle>
            <a:lvl1pPr algn="r">
              <a:defRPr sz="4400" b="0">
                <a:solidFill>
                  <a:schemeClr val="bg1"/>
                </a:solidFill>
                <a:latin typeface="Times New Roman" panose="02020603050405020304" pitchFamily="18" charset="0"/>
                <a:cs typeface="Times New Roman" panose="02020603050405020304" pitchFamily="18" charset="0"/>
              </a:defRPr>
            </a:lvl1pPr>
          </a:lstStyle>
          <a:p>
            <a:r>
              <a:rPr lang="en-US" dirty="0"/>
              <a:t>Click to edit Master title style</a:t>
            </a:r>
            <a:endParaRPr lang="en-GB" dirty="0"/>
          </a:p>
        </p:txBody>
      </p:sp>
    </p:spTree>
    <p:extLst>
      <p:ext uri="{BB962C8B-B14F-4D97-AF65-F5344CB8AC3E}">
        <p14:creationId xmlns:p14="http://schemas.microsoft.com/office/powerpoint/2010/main" val="4232336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_Custom Layout">
    <p:bg>
      <p:bgPr>
        <a:solidFill>
          <a:srgbClr val="555550"/>
        </a:solidFill>
        <a:effectLst/>
      </p:bgPr>
    </p:bg>
    <p:spTree>
      <p:nvGrpSpPr>
        <p:cNvPr id="1" name=""/>
        <p:cNvGrpSpPr/>
        <p:nvPr/>
      </p:nvGrpSpPr>
      <p:grpSpPr>
        <a:xfrm>
          <a:off x="0" y="0"/>
          <a:ext cx="0" cy="0"/>
          <a:chOff x="0" y="0"/>
          <a:chExt cx="0" cy="0"/>
        </a:xfrm>
      </p:grpSpPr>
      <p:sp>
        <p:nvSpPr>
          <p:cNvPr id="8" name="Title 1"/>
          <p:cNvSpPr>
            <a:spLocks noGrp="1"/>
          </p:cNvSpPr>
          <p:nvPr>
            <p:ph type="title"/>
          </p:nvPr>
        </p:nvSpPr>
        <p:spPr>
          <a:xfrm>
            <a:off x="838200" y="2819400"/>
            <a:ext cx="8229600" cy="1143000"/>
          </a:xfrm>
        </p:spPr>
        <p:txBody>
          <a:bodyPr>
            <a:normAutofit/>
          </a:bodyPr>
          <a:lstStyle>
            <a:lvl1pPr algn="r">
              <a:defRPr sz="4400" b="0">
                <a:solidFill>
                  <a:schemeClr val="bg1"/>
                </a:solidFill>
                <a:latin typeface="Times New Roman" panose="02020603050405020304" pitchFamily="18" charset="0"/>
                <a:cs typeface="Times New Roman" panose="02020603050405020304" pitchFamily="18" charset="0"/>
              </a:defRPr>
            </a:lvl1pPr>
          </a:lstStyle>
          <a:p>
            <a:r>
              <a:rPr lang="en-US" dirty="0"/>
              <a:t>Click to edit Master title style</a:t>
            </a:r>
            <a:endParaRPr lang="en-GB" dirty="0"/>
          </a:p>
        </p:txBody>
      </p:sp>
    </p:spTree>
    <p:extLst>
      <p:ext uri="{BB962C8B-B14F-4D97-AF65-F5344CB8AC3E}">
        <p14:creationId xmlns:p14="http://schemas.microsoft.com/office/powerpoint/2010/main" val="942017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grpSp>
        <p:nvGrpSpPr>
          <p:cNvPr id="2" name="Group 1"/>
          <p:cNvGrpSpPr/>
          <p:nvPr userDrawn="1"/>
        </p:nvGrpSpPr>
        <p:grpSpPr>
          <a:xfrm>
            <a:off x="337503" y="1674876"/>
            <a:ext cx="8474075" cy="3508248"/>
            <a:chOff x="337503" y="1828800"/>
            <a:chExt cx="8474075" cy="3508248"/>
          </a:xfrm>
        </p:grpSpPr>
        <p:sp>
          <p:nvSpPr>
            <p:cNvPr id="6" name="Rectangle 5"/>
            <p:cNvSpPr/>
            <p:nvPr userDrawn="1"/>
          </p:nvSpPr>
          <p:spPr>
            <a:xfrm>
              <a:off x="337503" y="3357079"/>
              <a:ext cx="8474075" cy="1828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en-US" sz="1050" b="1" dirty="0">
                  <a:solidFill>
                    <a:schemeClr val="tx1"/>
                  </a:solidFill>
                </a:rPr>
                <a:t>B&amp;M Analysts</a:t>
              </a:r>
              <a:r>
                <a:rPr lang="en-US" sz="1050" b="1" baseline="0" dirty="0">
                  <a:solidFill>
                    <a:schemeClr val="tx1"/>
                  </a:solidFill>
                </a:rPr>
                <a:t> provides competitiveness benchmarking and upgrading, cluster facilitation, project management and facilitation, and policy and strategy research services to the private sector, local government, provincial government, national government and NGOs.</a:t>
              </a:r>
            </a:p>
            <a:p>
              <a:pPr algn="just"/>
              <a:endParaRPr lang="en-US" sz="1050" b="1" baseline="0" dirty="0">
                <a:solidFill>
                  <a:schemeClr val="tx1"/>
                </a:solidFill>
              </a:endParaRPr>
            </a:p>
            <a:p>
              <a:pPr algn="just"/>
              <a:r>
                <a:rPr lang="en-US" sz="1050" b="1" baseline="0" dirty="0">
                  <a:solidFill>
                    <a:schemeClr val="tx1"/>
                  </a:solidFill>
                </a:rPr>
                <a:t>Established in 1997, we have a wealth of expertise that spans the automotive manufacturing, apparel and textile manufacturing, furniture manufacturing, chemicals manufacturing, agro processing and retailing sectors.</a:t>
              </a:r>
            </a:p>
            <a:p>
              <a:pPr algn="just"/>
              <a:endParaRPr lang="en-US" sz="1050" b="1" baseline="0" dirty="0">
                <a:solidFill>
                  <a:schemeClr val="tx1"/>
                </a:solidFill>
              </a:endParaRPr>
            </a:p>
            <a:p>
              <a:pPr algn="just"/>
              <a:r>
                <a:rPr lang="en-US" sz="1050" b="1" baseline="0" dirty="0">
                  <a:solidFill>
                    <a:schemeClr val="tx1"/>
                  </a:solidFill>
                </a:rPr>
                <a:t>Through the application of our established methodologies we assist </a:t>
              </a:r>
              <a:r>
                <a:rPr lang="en-US" sz="1050" b="1" baseline="0" dirty="0" err="1">
                  <a:solidFill>
                    <a:schemeClr val="tx1"/>
                  </a:solidFill>
                </a:rPr>
                <a:t>oganisations</a:t>
              </a:r>
              <a:r>
                <a:rPr lang="en-US" sz="1050" b="1" baseline="0" dirty="0">
                  <a:solidFill>
                    <a:schemeClr val="tx1"/>
                  </a:solidFill>
                </a:rPr>
                <a:t> that we work with to assess competitiveness in the global marketplace, support adherence to key industry standards, and unlock hidden potential.</a:t>
              </a:r>
            </a:p>
            <a:p>
              <a:pPr algn="just"/>
              <a:endParaRPr lang="en-US" sz="1050" b="1" baseline="0" dirty="0">
                <a:solidFill>
                  <a:schemeClr val="tx1"/>
                </a:solidFill>
              </a:endParaRPr>
            </a:p>
            <a:p>
              <a:pPr algn="just"/>
              <a:r>
                <a:rPr lang="en-US" sz="1050" b="1" baseline="0" dirty="0">
                  <a:solidFill>
                    <a:schemeClr val="tx1"/>
                  </a:solidFill>
                </a:rPr>
                <a:t>B&amp;M Analysts s headquartered in Durban (South Africa) and has offices in Cape Town and Johannesburg (South Africa).</a:t>
              </a:r>
            </a:p>
            <a:p>
              <a:pPr algn="just"/>
              <a:endParaRPr lang="en-US" sz="1050" b="1" baseline="0" dirty="0">
                <a:solidFill>
                  <a:schemeClr val="tx1"/>
                </a:solidFill>
              </a:endParaRPr>
            </a:p>
            <a:p>
              <a:pPr algn="just"/>
              <a:endParaRPr lang="en-GB" sz="1050" b="1" dirty="0">
                <a:solidFill>
                  <a:schemeClr val="tx1"/>
                </a:solidFill>
              </a:endParaRPr>
            </a:p>
          </p:txBody>
        </p:sp>
        <p:pic>
          <p:nvPicPr>
            <p:cNvPr id="1026" name="Picture 2" descr="C:\Users\Julia.Johnson\Pictures\BMA LOGO BIG.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189322" y="1979968"/>
              <a:ext cx="4770437" cy="1305191"/>
            </a:xfrm>
            <a:prstGeom prst="rect">
              <a:avLst/>
            </a:prstGeom>
            <a:noFill/>
            <a:extLst>
              <a:ext uri="{909E8E84-426E-40DD-AFC4-6F175D3DCCD1}">
                <a14:hiddenFill xmlns:a14="http://schemas.microsoft.com/office/drawing/2010/main">
                  <a:solidFill>
                    <a:srgbClr val="FFFFFF"/>
                  </a:solidFill>
                </a14:hiddenFill>
              </a:ext>
            </a:extLst>
          </p:spPr>
        </p:pic>
        <p:grpSp>
          <p:nvGrpSpPr>
            <p:cNvPr id="4" name="Group 3"/>
            <p:cNvGrpSpPr/>
            <p:nvPr userDrawn="1"/>
          </p:nvGrpSpPr>
          <p:grpSpPr>
            <a:xfrm>
              <a:off x="362540" y="1828800"/>
              <a:ext cx="8424000" cy="79248"/>
              <a:chOff x="360000" y="801946"/>
              <a:chExt cx="8424000" cy="79248"/>
            </a:xfrm>
          </p:grpSpPr>
          <p:sp>
            <p:nvSpPr>
              <p:cNvPr id="5" name="Rectangle 4"/>
              <p:cNvSpPr/>
              <p:nvPr userDrawn="1"/>
            </p:nvSpPr>
            <p:spPr>
              <a:xfrm>
                <a:off x="360000" y="801946"/>
                <a:ext cx="2103120" cy="79248"/>
              </a:xfrm>
              <a:prstGeom prst="rect">
                <a:avLst/>
              </a:prstGeom>
              <a:solidFill>
                <a:srgbClr val="178EC8"/>
              </a:solidFill>
              <a:ln>
                <a:solidFill>
                  <a:srgbClr val="178E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2466960" y="801946"/>
                <a:ext cx="2103120" cy="79248"/>
              </a:xfrm>
              <a:prstGeom prst="rect">
                <a:avLst/>
              </a:prstGeom>
              <a:solidFill>
                <a:srgbClr val="D51030"/>
              </a:solidFill>
              <a:ln>
                <a:solidFill>
                  <a:srgbClr val="D5103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userDrawn="1"/>
            </p:nvSpPr>
            <p:spPr>
              <a:xfrm>
                <a:off x="4573920" y="801946"/>
                <a:ext cx="2103120" cy="79248"/>
              </a:xfrm>
              <a:prstGeom prst="rect">
                <a:avLst/>
              </a:prstGeom>
              <a:solidFill>
                <a:srgbClr val="5D9933"/>
              </a:solidFill>
              <a:ln>
                <a:solidFill>
                  <a:srgbClr val="5D99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6680880" y="801946"/>
                <a:ext cx="2103120" cy="79248"/>
              </a:xfrm>
              <a:prstGeom prst="rect">
                <a:avLst/>
              </a:prstGeom>
              <a:solidFill>
                <a:srgbClr val="555550"/>
              </a:solidFill>
              <a:ln>
                <a:solidFill>
                  <a:srgbClr val="5555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 name="Group 9"/>
            <p:cNvGrpSpPr/>
            <p:nvPr userDrawn="1"/>
          </p:nvGrpSpPr>
          <p:grpSpPr>
            <a:xfrm>
              <a:off x="362540" y="5257800"/>
              <a:ext cx="8424000" cy="79248"/>
              <a:chOff x="360000" y="801946"/>
              <a:chExt cx="8424000" cy="79248"/>
            </a:xfrm>
          </p:grpSpPr>
          <p:sp>
            <p:nvSpPr>
              <p:cNvPr id="11" name="Rectangle 10"/>
              <p:cNvSpPr/>
              <p:nvPr userDrawn="1"/>
            </p:nvSpPr>
            <p:spPr>
              <a:xfrm>
                <a:off x="360000" y="801946"/>
                <a:ext cx="2103120" cy="79248"/>
              </a:xfrm>
              <a:prstGeom prst="rect">
                <a:avLst/>
              </a:prstGeom>
              <a:solidFill>
                <a:srgbClr val="178EC8"/>
              </a:solidFill>
              <a:ln>
                <a:solidFill>
                  <a:srgbClr val="178E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userDrawn="1"/>
            </p:nvSpPr>
            <p:spPr>
              <a:xfrm>
                <a:off x="2466960" y="801946"/>
                <a:ext cx="2103120" cy="79248"/>
              </a:xfrm>
              <a:prstGeom prst="rect">
                <a:avLst/>
              </a:prstGeom>
              <a:solidFill>
                <a:srgbClr val="D51030"/>
              </a:solidFill>
              <a:ln>
                <a:solidFill>
                  <a:srgbClr val="D5103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userDrawn="1"/>
            </p:nvSpPr>
            <p:spPr>
              <a:xfrm>
                <a:off x="4573920" y="801946"/>
                <a:ext cx="2103120" cy="79248"/>
              </a:xfrm>
              <a:prstGeom prst="rect">
                <a:avLst/>
              </a:prstGeom>
              <a:solidFill>
                <a:srgbClr val="5D9933"/>
              </a:solidFill>
              <a:ln>
                <a:solidFill>
                  <a:srgbClr val="5D99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userDrawn="1"/>
            </p:nvSpPr>
            <p:spPr>
              <a:xfrm>
                <a:off x="6680880" y="801946"/>
                <a:ext cx="2103120" cy="79248"/>
              </a:xfrm>
              <a:prstGeom prst="rect">
                <a:avLst/>
              </a:prstGeom>
              <a:solidFill>
                <a:srgbClr val="555550"/>
              </a:solidFill>
              <a:ln>
                <a:solidFill>
                  <a:srgbClr val="5555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158012069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11" userDrawn="1">
          <p15:clr>
            <a:srgbClr val="FBAE40"/>
          </p15:clr>
        </p15:guide>
        <p15:guide id="3" pos="5549"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73632" y="76200"/>
            <a:ext cx="8424000" cy="685800"/>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373632" y="990600"/>
            <a:ext cx="8424000" cy="54864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6127238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 id="2147483656" r:id="rId5"/>
    <p:sldLayoutId id="2147483659" r:id="rId6"/>
    <p:sldLayoutId id="2147483660" r:id="rId7"/>
    <p:sldLayoutId id="2147483661" r:id="rId8"/>
    <p:sldLayoutId id="2147483658" r:id="rId9"/>
  </p:sldLayoutIdLst>
  <p:hf hdr="0" ftr="0" dt="0"/>
  <p:txStyles>
    <p:titleStyle>
      <a:lvl1pPr algn="l" defTabSz="914400" rtl="0" eaLnBrk="1" latinLnBrk="0" hangingPunct="1">
        <a:spcBef>
          <a:spcPct val="0"/>
        </a:spcBef>
        <a:buNone/>
        <a:defRPr sz="18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2.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29.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14.svg"/><Relationship Id="rId4" Type="http://schemas.openxmlformats.org/officeDocument/2006/relationships/image" Target="../media/image1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6.jpeg"/><Relationship Id="rId1" Type="http://schemas.openxmlformats.org/officeDocument/2006/relationships/slideLayout" Target="../slideLayouts/slideLayout2.xml"/><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16.svg"/></Relationships>
</file>

<file path=ppt/slides/_rels/slide31.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22.svg"/><Relationship Id="rId4" Type="http://schemas.openxmlformats.org/officeDocument/2006/relationships/image" Target="../media/image21.png"/></Relationships>
</file>

<file path=ppt/slides/_rels/slide32.xml.rels><?xml version="1.0" encoding="UTF-8" standalone="yes"?>
<Relationships xmlns="http://schemas.openxmlformats.org/package/2006/relationships"><Relationship Id="rId3" Type="http://schemas.openxmlformats.org/officeDocument/2006/relationships/image" Target="../media/image24.svg"/><Relationship Id="rId2" Type="http://schemas.openxmlformats.org/officeDocument/2006/relationships/image" Target="../media/image23.pn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26.svg"/><Relationship Id="rId4" Type="http://schemas.openxmlformats.org/officeDocument/2006/relationships/image" Target="../media/image25.png"/></Relationships>
</file>

<file path=ppt/slides/_rels/slide33.xml.rels><?xml version="1.0" encoding="UTF-8" standalone="yes"?>
<Relationships xmlns="http://schemas.openxmlformats.org/package/2006/relationships"><Relationship Id="rId3" Type="http://schemas.openxmlformats.org/officeDocument/2006/relationships/image" Target="../media/image28.svg"/><Relationship Id="rId2" Type="http://schemas.openxmlformats.org/officeDocument/2006/relationships/image" Target="../media/image27.pn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30.svg"/><Relationship Id="rId4" Type="http://schemas.openxmlformats.org/officeDocument/2006/relationships/image" Target="../media/image29.png"/></Relationships>
</file>

<file path=ppt/slides/_rels/slide34.xml.rels><?xml version="1.0" encoding="UTF-8" standalone="yes"?>
<Relationships xmlns="http://schemas.openxmlformats.org/package/2006/relationships"><Relationship Id="rId3" Type="http://schemas.openxmlformats.org/officeDocument/2006/relationships/image" Target="../media/image32.svg"/><Relationship Id="rId2" Type="http://schemas.openxmlformats.org/officeDocument/2006/relationships/image" Target="../media/image31.pn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34.svg"/><Relationship Id="rId4" Type="http://schemas.openxmlformats.org/officeDocument/2006/relationships/image" Target="../media/image3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53440" y="4495800"/>
            <a:ext cx="8424000" cy="697706"/>
          </a:xfrm>
        </p:spPr>
        <p:txBody>
          <a:bodyPr lIns="91440" rIns="91440"/>
          <a:lstStyle/>
          <a:p>
            <a:r>
              <a:rPr lang="en-US" sz="3200" b="1" dirty="0">
                <a:solidFill>
                  <a:srgbClr val="178EC8"/>
                </a:solidFill>
                <a:latin typeface="+mn-lt"/>
              </a:rPr>
              <a:t>Motor Industry Skills of the Future</a:t>
            </a:r>
            <a:endParaRPr lang="en-GB" sz="3200" b="1" dirty="0">
              <a:solidFill>
                <a:srgbClr val="178EC8"/>
              </a:solidFill>
              <a:latin typeface="+mn-lt"/>
            </a:endParaRPr>
          </a:p>
        </p:txBody>
      </p:sp>
      <p:sp>
        <p:nvSpPr>
          <p:cNvPr id="3" name="Content Placeholder 2"/>
          <p:cNvSpPr>
            <a:spLocks noGrp="1"/>
          </p:cNvSpPr>
          <p:nvPr>
            <p:ph sz="quarter" idx="14"/>
          </p:nvPr>
        </p:nvSpPr>
        <p:spPr>
          <a:xfrm>
            <a:off x="353440" y="5470505"/>
            <a:ext cx="4668837" cy="600075"/>
          </a:xfrm>
        </p:spPr>
        <p:txBody>
          <a:bodyPr>
            <a:normAutofit/>
          </a:bodyPr>
          <a:lstStyle/>
          <a:p>
            <a:r>
              <a:rPr lang="en-US" sz="1600" dirty="0">
                <a:solidFill>
                  <a:schemeClr val="tx1"/>
                </a:solidFill>
                <a:latin typeface="+mn-lt"/>
              </a:rPr>
              <a:t>15 February 2018</a:t>
            </a:r>
            <a:endParaRPr lang="en-GB" sz="1600" dirty="0">
              <a:solidFill>
                <a:schemeClr val="tx1"/>
              </a:solidFill>
              <a:latin typeface="+mn-lt"/>
            </a:endParaRPr>
          </a:p>
        </p:txBody>
      </p:sp>
      <p:sp>
        <p:nvSpPr>
          <p:cNvPr id="4" name="Content Placeholder 3"/>
          <p:cNvSpPr>
            <a:spLocks noGrp="1"/>
          </p:cNvSpPr>
          <p:nvPr>
            <p:ph sz="quarter" idx="13"/>
          </p:nvPr>
        </p:nvSpPr>
        <p:spPr>
          <a:xfrm>
            <a:off x="353440" y="4772799"/>
            <a:ext cx="5742560" cy="1219200"/>
          </a:xfrm>
        </p:spPr>
        <p:txBody>
          <a:bodyPr lIns="91440" rIns="91440">
            <a:normAutofit/>
          </a:bodyPr>
          <a:lstStyle/>
          <a:p>
            <a:pPr>
              <a:spcBef>
                <a:spcPts val="0"/>
              </a:spcBef>
            </a:pPr>
            <a:r>
              <a:rPr lang="en-US" sz="2000" dirty="0" err="1">
                <a:solidFill>
                  <a:srgbClr val="5D9933"/>
                </a:solidFill>
                <a:latin typeface="+mn-lt"/>
              </a:rPr>
              <a:t>merSETA</a:t>
            </a:r>
            <a:r>
              <a:rPr lang="en-US" sz="2000" dirty="0">
                <a:solidFill>
                  <a:srgbClr val="5D9933"/>
                </a:solidFill>
                <a:latin typeface="+mn-lt"/>
              </a:rPr>
              <a:t> </a:t>
            </a:r>
            <a:r>
              <a:rPr lang="en-US" sz="2000" dirty="0" err="1">
                <a:solidFill>
                  <a:srgbClr val="5D9933"/>
                </a:solidFill>
                <a:latin typeface="+mn-lt"/>
              </a:rPr>
              <a:t>Interchamber</a:t>
            </a:r>
            <a:r>
              <a:rPr lang="en-US" sz="2000" dirty="0">
                <a:solidFill>
                  <a:srgbClr val="5D9933"/>
                </a:solidFill>
                <a:latin typeface="+mn-lt"/>
              </a:rPr>
              <a:t> Conference, Johannesburg</a:t>
            </a:r>
            <a:endParaRPr lang="en-GB" sz="2000" dirty="0">
              <a:solidFill>
                <a:srgbClr val="5D9933"/>
              </a:solidFill>
              <a:latin typeface="+mn-lt"/>
            </a:endParaRPr>
          </a:p>
        </p:txBody>
      </p:sp>
      <p:grpSp>
        <p:nvGrpSpPr>
          <p:cNvPr id="8" name="Group 7"/>
          <p:cNvGrpSpPr/>
          <p:nvPr/>
        </p:nvGrpSpPr>
        <p:grpSpPr>
          <a:xfrm>
            <a:off x="360000" y="4282055"/>
            <a:ext cx="8424000" cy="79248"/>
            <a:chOff x="360000" y="801946"/>
            <a:chExt cx="8424000" cy="79248"/>
          </a:xfrm>
        </p:grpSpPr>
        <p:sp>
          <p:nvSpPr>
            <p:cNvPr id="9" name="Rectangle 8"/>
            <p:cNvSpPr/>
            <p:nvPr userDrawn="1"/>
          </p:nvSpPr>
          <p:spPr>
            <a:xfrm>
              <a:off x="360000" y="801946"/>
              <a:ext cx="2103120" cy="79248"/>
            </a:xfrm>
            <a:prstGeom prst="rect">
              <a:avLst/>
            </a:prstGeom>
            <a:solidFill>
              <a:srgbClr val="178EC8"/>
            </a:solidFill>
            <a:ln>
              <a:solidFill>
                <a:srgbClr val="178E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userDrawn="1"/>
          </p:nvSpPr>
          <p:spPr>
            <a:xfrm>
              <a:off x="2466960" y="801946"/>
              <a:ext cx="2103120" cy="79248"/>
            </a:xfrm>
            <a:prstGeom prst="rect">
              <a:avLst/>
            </a:prstGeom>
            <a:solidFill>
              <a:srgbClr val="D51030"/>
            </a:solidFill>
            <a:ln>
              <a:solidFill>
                <a:srgbClr val="D5103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4573920" y="801946"/>
              <a:ext cx="2103120" cy="79248"/>
            </a:xfrm>
            <a:prstGeom prst="rect">
              <a:avLst/>
            </a:prstGeom>
            <a:solidFill>
              <a:srgbClr val="5D9933"/>
            </a:solidFill>
            <a:ln>
              <a:solidFill>
                <a:srgbClr val="5D99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userDrawn="1"/>
          </p:nvSpPr>
          <p:spPr>
            <a:xfrm>
              <a:off x="6680880" y="801946"/>
              <a:ext cx="2103120" cy="79248"/>
            </a:xfrm>
            <a:prstGeom prst="rect">
              <a:avLst/>
            </a:prstGeom>
            <a:solidFill>
              <a:srgbClr val="555550"/>
            </a:solidFill>
            <a:ln>
              <a:solidFill>
                <a:srgbClr val="5555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4" name="Picture 2">
            <a:extLst>
              <a:ext uri="{FF2B5EF4-FFF2-40B4-BE49-F238E27FC236}">
                <a16:creationId xmlns:a16="http://schemas.microsoft.com/office/drawing/2014/main" id="{FEED08A4-817A-4DD9-BB4C-7E70B981B4C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57505" y="727700"/>
            <a:ext cx="4204380" cy="32773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384491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5F393-5DC1-4D8E-99F5-B2F37661C6BC}"/>
              </a:ext>
            </a:extLst>
          </p:cNvPr>
          <p:cNvSpPr>
            <a:spLocks noGrp="1"/>
          </p:cNvSpPr>
          <p:nvPr>
            <p:ph type="title"/>
          </p:nvPr>
        </p:nvSpPr>
        <p:spPr/>
        <p:txBody>
          <a:bodyPr>
            <a:normAutofit fontScale="90000"/>
          </a:bodyPr>
          <a:lstStyle/>
          <a:p>
            <a:r>
              <a:rPr lang="en-US" dirty="0"/>
              <a:t>3. The South African Automotive Master Plan (SAAM)</a:t>
            </a:r>
            <a:endParaRPr lang="en-ZA" dirty="0"/>
          </a:p>
        </p:txBody>
      </p:sp>
    </p:spTree>
    <p:extLst>
      <p:ext uri="{BB962C8B-B14F-4D97-AF65-F5344CB8AC3E}">
        <p14:creationId xmlns:p14="http://schemas.microsoft.com/office/powerpoint/2010/main" val="35420269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Background to the South African Automotive Master Plan (SAAM)</a:t>
            </a:r>
          </a:p>
        </p:txBody>
      </p:sp>
      <p:sp>
        <p:nvSpPr>
          <p:cNvPr id="4" name="Slide Number Placeholder 3"/>
          <p:cNvSpPr>
            <a:spLocks noGrp="1"/>
          </p:cNvSpPr>
          <p:nvPr>
            <p:ph type="sldNum" sz="quarter" idx="12"/>
          </p:nvPr>
        </p:nvSpPr>
        <p:spPr>
          <a:xfrm>
            <a:off x="373632" y="6492875"/>
            <a:ext cx="2217168" cy="365125"/>
          </a:xfrm>
        </p:spPr>
        <p:txBody>
          <a:bodyPr/>
          <a:lstStyle/>
          <a:p>
            <a:fld id="{98DD2591-A950-4969-95F0-FB5ADEE756ED}" type="slidenum">
              <a:rPr lang="en-US" smtClean="0"/>
              <a:pPr/>
              <a:t>11</a:t>
            </a:fld>
            <a:endParaRPr lang="en-US" dirty="0"/>
          </a:p>
        </p:txBody>
      </p:sp>
      <p:sp>
        <p:nvSpPr>
          <p:cNvPr id="6" name="Rectangle 5">
            <a:extLst>
              <a:ext uri="{FF2B5EF4-FFF2-40B4-BE49-F238E27FC236}">
                <a16:creationId xmlns:a16="http://schemas.microsoft.com/office/drawing/2014/main" id="{9269EF98-5F3E-41D3-A9C1-FC946CA39651}"/>
              </a:ext>
            </a:extLst>
          </p:cNvPr>
          <p:cNvSpPr/>
          <p:nvPr/>
        </p:nvSpPr>
        <p:spPr>
          <a:xfrm>
            <a:off x="373632" y="990600"/>
            <a:ext cx="7848600" cy="4708981"/>
          </a:xfrm>
          <a:prstGeom prst="rect">
            <a:avLst/>
          </a:prstGeom>
        </p:spPr>
        <p:txBody>
          <a:bodyPr wrap="square">
            <a:spAutoFit/>
          </a:bodyPr>
          <a:lstStyle/>
          <a:p>
            <a:endParaRPr lang="en-ZA" sz="2000" dirty="0">
              <a:solidFill>
                <a:srgbClr val="000000"/>
              </a:solidFill>
              <a:latin typeface="Calibri" panose="020F0502020204030204" pitchFamily="34" charset="0"/>
            </a:endParaRPr>
          </a:p>
          <a:p>
            <a:pPr marL="285750" indent="-285750">
              <a:buFont typeface="Arial" panose="020B0604020202020204" pitchFamily="34" charset="0"/>
              <a:buChar char="•"/>
            </a:pPr>
            <a:r>
              <a:rPr lang="en-ZA" sz="1400" dirty="0">
                <a:solidFill>
                  <a:srgbClr val="000000"/>
                </a:solidFill>
                <a:latin typeface="Calibri" panose="020F0502020204030204" pitchFamily="34" charset="0"/>
              </a:rPr>
              <a:t>The local automotive industry is a marginal player globally, contributing only 0.65% of global vehicle output. </a:t>
            </a:r>
          </a:p>
          <a:p>
            <a:pPr marL="285750" indent="-285750">
              <a:buFont typeface="Arial" panose="020B0604020202020204" pitchFamily="34" charset="0"/>
              <a:buChar char="•"/>
            </a:pPr>
            <a:endParaRPr lang="en-ZA" sz="1400" dirty="0"/>
          </a:p>
          <a:p>
            <a:pPr marL="285750" indent="-285750">
              <a:buFont typeface="Arial" panose="020B0604020202020204" pitchFamily="34" charset="0"/>
              <a:buChar char="•"/>
            </a:pPr>
            <a:r>
              <a:rPr lang="en-ZA" sz="1400" dirty="0"/>
              <a:t>Production output of 600,000 units in 2016.</a:t>
            </a:r>
          </a:p>
          <a:p>
            <a:pPr marL="285750" indent="-285750">
              <a:buFont typeface="Arial" panose="020B0604020202020204" pitchFamily="34" charset="0"/>
              <a:buChar char="•"/>
            </a:pPr>
            <a:endParaRPr lang="en-ZA" sz="1400" dirty="0"/>
          </a:p>
          <a:p>
            <a:pPr marL="285750" indent="-285750">
              <a:buFont typeface="Arial" panose="020B0604020202020204" pitchFamily="34" charset="0"/>
              <a:buChar char="•"/>
            </a:pPr>
            <a:r>
              <a:rPr lang="en-ZA" sz="1400" dirty="0"/>
              <a:t>Local content levels within South African vehicles declining to 38% in 2015, from 47% in 2012</a:t>
            </a:r>
          </a:p>
          <a:p>
            <a:pPr marL="285750" indent="-285750">
              <a:buFont typeface="Arial" panose="020B0604020202020204" pitchFamily="34" charset="0"/>
              <a:buChar char="•"/>
            </a:pPr>
            <a:endParaRPr lang="en-ZA" sz="1400" dirty="0"/>
          </a:p>
          <a:p>
            <a:pPr marL="285750" indent="-285750">
              <a:buFont typeface="Arial" panose="020B0604020202020204" pitchFamily="34" charset="0"/>
              <a:buChar char="•"/>
            </a:pPr>
            <a:r>
              <a:rPr lang="en-ZA" sz="1400" dirty="0"/>
              <a:t>Despite manufacturing output contracting to only 13.2% of GDP in 2016 from 23.6% in 1990 (World Development Indicators), the automotive industry’s comparative resilience, its established foundations, direct employment (approximately 112,000 jobs), export contribution, and its recognized technology multipliers, have positioned it as a core, strategic industrial sector within the South African economy.</a:t>
            </a:r>
          </a:p>
          <a:p>
            <a:pPr marL="285750" indent="-285750">
              <a:buFont typeface="Arial" panose="020B0604020202020204" pitchFamily="34" charset="0"/>
              <a:buChar char="•"/>
            </a:pPr>
            <a:endParaRPr lang="en-ZA" sz="1400" dirty="0"/>
          </a:p>
          <a:p>
            <a:pPr marL="285750" indent="-285750">
              <a:buFont typeface="Arial" panose="020B0604020202020204" pitchFamily="34" charset="0"/>
              <a:buChar char="•"/>
            </a:pPr>
            <a:r>
              <a:rPr lang="en-ZA" sz="1400" dirty="0"/>
              <a:t>Motor Industry Development Programme (MIDP) from 1995 to 2012, </a:t>
            </a:r>
          </a:p>
          <a:p>
            <a:pPr marL="285750" indent="-285750">
              <a:buFont typeface="Arial" panose="020B0604020202020204" pitchFamily="34" charset="0"/>
              <a:buChar char="•"/>
            </a:pPr>
            <a:endParaRPr lang="en-ZA" sz="1400" dirty="0"/>
          </a:p>
          <a:p>
            <a:pPr marL="285750" indent="-285750">
              <a:buFont typeface="Arial" panose="020B0604020202020204" pitchFamily="34" charset="0"/>
              <a:buChar char="•"/>
            </a:pPr>
            <a:r>
              <a:rPr lang="en-ZA" sz="1400" dirty="0"/>
              <a:t>Automotive Production Development Programme (APDP), which was introduced in 2013, and which is presently set to run until 2020. </a:t>
            </a:r>
          </a:p>
          <a:p>
            <a:pPr marL="285750" indent="-285750">
              <a:buFont typeface="Arial" panose="020B0604020202020204" pitchFamily="34" charset="0"/>
              <a:buChar char="•"/>
            </a:pPr>
            <a:endParaRPr lang="en-ZA" sz="1400" dirty="0"/>
          </a:p>
          <a:p>
            <a:pPr marL="285750" indent="-285750">
              <a:buFont typeface="Arial" panose="020B0604020202020204" pitchFamily="34" charset="0"/>
              <a:buChar char="•"/>
            </a:pPr>
            <a:r>
              <a:rPr lang="en-ZA" sz="1400" dirty="0"/>
              <a:t>Government also introduced the Automotive Investment Scheme (AIS) that provides cash grant support for greenfield and brownfield investments of up to 35% of the total investment amount. </a:t>
            </a:r>
          </a:p>
        </p:txBody>
      </p:sp>
    </p:spTree>
    <p:extLst>
      <p:ext uri="{BB962C8B-B14F-4D97-AF65-F5344CB8AC3E}">
        <p14:creationId xmlns:p14="http://schemas.microsoft.com/office/powerpoint/2010/main" val="560859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6F1EF5-C88F-4FA6-89A6-0C4F9E326470}"/>
              </a:ext>
            </a:extLst>
          </p:cNvPr>
          <p:cNvSpPr>
            <a:spLocks noGrp="1"/>
          </p:cNvSpPr>
          <p:nvPr>
            <p:ph type="title"/>
          </p:nvPr>
        </p:nvSpPr>
        <p:spPr/>
        <p:txBody>
          <a:bodyPr>
            <a:normAutofit/>
          </a:bodyPr>
          <a:lstStyle/>
          <a:p>
            <a:r>
              <a:rPr lang="en-GB" dirty="0"/>
              <a:t>The </a:t>
            </a:r>
            <a:r>
              <a:rPr lang="en-ZA" dirty="0"/>
              <a:t>SAAM’s 2035 vision, objectives, and strategic implementation pillars</a:t>
            </a:r>
            <a:endParaRPr lang="en-GB" dirty="0"/>
          </a:p>
        </p:txBody>
      </p:sp>
      <p:sp>
        <p:nvSpPr>
          <p:cNvPr id="3" name="Slide Number Placeholder 2">
            <a:extLst>
              <a:ext uri="{FF2B5EF4-FFF2-40B4-BE49-F238E27FC236}">
                <a16:creationId xmlns:a16="http://schemas.microsoft.com/office/drawing/2014/main" id="{D5F7F855-5897-4F21-A251-CA053A2D2981}"/>
              </a:ext>
            </a:extLst>
          </p:cNvPr>
          <p:cNvSpPr>
            <a:spLocks noGrp="1"/>
          </p:cNvSpPr>
          <p:nvPr>
            <p:ph type="sldNum" sz="quarter" idx="12"/>
          </p:nvPr>
        </p:nvSpPr>
        <p:spPr>
          <a:xfrm>
            <a:off x="373632" y="6492875"/>
            <a:ext cx="2217168" cy="365125"/>
          </a:xfrm>
        </p:spPr>
        <p:txBody>
          <a:bodyPr/>
          <a:lstStyle/>
          <a:p>
            <a:fld id="{98DD2591-A950-4969-95F0-FB5ADEE756ED}" type="slidenum">
              <a:rPr lang="en-US" smtClean="0"/>
              <a:pPr/>
              <a:t>12</a:t>
            </a:fld>
            <a:endParaRPr lang="en-US" dirty="0"/>
          </a:p>
        </p:txBody>
      </p:sp>
      <p:graphicFrame>
        <p:nvGraphicFramePr>
          <p:cNvPr id="4" name="Content Placeholder 6">
            <a:extLst>
              <a:ext uri="{FF2B5EF4-FFF2-40B4-BE49-F238E27FC236}">
                <a16:creationId xmlns:a16="http://schemas.microsoft.com/office/drawing/2014/main" id="{B2D4A21E-FC80-4324-BC44-B79074DFD2A8}"/>
              </a:ext>
            </a:extLst>
          </p:cNvPr>
          <p:cNvGraphicFramePr>
            <a:graphicFrameLocks/>
          </p:cNvGraphicFramePr>
          <p:nvPr>
            <p:extLst>
              <p:ext uri="{D42A27DB-BD31-4B8C-83A1-F6EECF244321}">
                <p14:modId xmlns:p14="http://schemas.microsoft.com/office/powerpoint/2010/main" val="2421853032"/>
              </p:ext>
            </p:extLst>
          </p:nvPr>
        </p:nvGraphicFramePr>
        <p:xfrm>
          <a:off x="334963" y="3007368"/>
          <a:ext cx="8462670" cy="253360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Rounded Rectangle 4">
            <a:extLst>
              <a:ext uri="{FF2B5EF4-FFF2-40B4-BE49-F238E27FC236}">
                <a16:creationId xmlns:a16="http://schemas.microsoft.com/office/drawing/2014/main" id="{77385B4C-58F1-48F3-9DC2-181E4E5D9A30}"/>
              </a:ext>
            </a:extLst>
          </p:cNvPr>
          <p:cNvSpPr/>
          <p:nvPr/>
        </p:nvSpPr>
        <p:spPr>
          <a:xfrm>
            <a:off x="334963" y="5240031"/>
            <a:ext cx="8462670" cy="928133"/>
          </a:xfrm>
          <a:prstGeom prst="rect">
            <a:avLst/>
          </a:prstGeom>
          <a:solidFill>
            <a:srgbClr val="178EC8"/>
          </a:solidFill>
          <a:ln>
            <a:noFill/>
          </a:ln>
        </p:spPr>
        <p:style>
          <a:lnRef idx="2">
            <a:schemeClr val="accent1">
              <a:shade val="50000"/>
            </a:schemeClr>
          </a:lnRef>
          <a:fillRef idx="1">
            <a:schemeClr val="accent1"/>
          </a:fillRef>
          <a:effectRef idx="0">
            <a:schemeClr val="accent1"/>
          </a:effectRef>
          <a:fontRef idx="minor">
            <a:schemeClr val="lt1"/>
          </a:fontRef>
        </p:style>
        <p:txBody>
          <a:bodyPr spcFirstLastPara="0" vert="horz" wrap="square" lIns="51435" tIns="51435" rIns="51435" bIns="51435" numCol="1" spcCol="1270" anchor="ctr" anchorCtr="0">
            <a:noAutofit/>
          </a:bodyPr>
          <a:lstStyle/>
          <a:p>
            <a:pPr algn="ctr" defTabSz="600075">
              <a:lnSpc>
                <a:spcPct val="90000"/>
              </a:lnSpc>
              <a:spcBef>
                <a:spcPct val="0"/>
              </a:spcBef>
              <a:spcAft>
                <a:spcPct val="35000"/>
              </a:spcAft>
            </a:pPr>
            <a:r>
              <a:rPr lang="en-ZA" sz="1200" kern="0" dirty="0">
                <a:solidFill>
                  <a:schemeClr val="bg1"/>
                </a:solidFill>
                <a:latin typeface="Calibri" panose="020F0502020204030204" pitchFamily="34" charset="0"/>
                <a:ea typeface="Calibri" panose="020F0502020204030204" pitchFamily="34" charset="0"/>
                <a:cs typeface="Times New Roman" panose="02020603050405020304" pitchFamily="18" charset="0"/>
              </a:rPr>
              <a:t>Supporting institutional environment (including monitoring and evaluation)</a:t>
            </a:r>
          </a:p>
          <a:p>
            <a:pPr algn="ctr" defTabSz="600075">
              <a:lnSpc>
                <a:spcPct val="90000"/>
              </a:lnSpc>
              <a:spcBef>
                <a:spcPct val="0"/>
              </a:spcBef>
              <a:spcAft>
                <a:spcPct val="35000"/>
              </a:spcAft>
            </a:pPr>
            <a:r>
              <a:rPr lang="en-ZA" sz="1200" kern="0" dirty="0">
                <a:solidFill>
                  <a:schemeClr val="bg1"/>
                </a:solidFill>
                <a:latin typeface="Calibri" panose="020F0502020204030204" pitchFamily="34" charset="0"/>
                <a:ea typeface="Calibri" panose="020F0502020204030204" pitchFamily="34" charset="0"/>
                <a:cs typeface="Times New Roman" panose="02020603050405020304" pitchFamily="18" charset="0"/>
              </a:rPr>
              <a:t>Enabling policy post-2020</a:t>
            </a:r>
          </a:p>
        </p:txBody>
      </p:sp>
      <p:sp>
        <p:nvSpPr>
          <p:cNvPr id="6" name="Isosceles Triangle 5">
            <a:extLst>
              <a:ext uri="{FF2B5EF4-FFF2-40B4-BE49-F238E27FC236}">
                <a16:creationId xmlns:a16="http://schemas.microsoft.com/office/drawing/2014/main" id="{854783EF-8974-4A40-B968-DF047107EB95}"/>
              </a:ext>
            </a:extLst>
          </p:cNvPr>
          <p:cNvSpPr/>
          <p:nvPr/>
        </p:nvSpPr>
        <p:spPr>
          <a:xfrm>
            <a:off x="334963" y="1488256"/>
            <a:ext cx="8462670" cy="1460969"/>
          </a:xfrm>
          <a:prstGeom prst="triangle">
            <a:avLst>
              <a:gd name="adj" fmla="val 50000"/>
            </a:avLst>
          </a:prstGeom>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t>A globally competitive and transformed industry that actively contributes to the sustainable development of South Africa’s productive economy, creating prosperity for industry stakeholders and broader society</a:t>
            </a:r>
          </a:p>
        </p:txBody>
      </p:sp>
      <p:sp>
        <p:nvSpPr>
          <p:cNvPr id="7" name="TextBox 6">
            <a:extLst>
              <a:ext uri="{FF2B5EF4-FFF2-40B4-BE49-F238E27FC236}">
                <a16:creationId xmlns:a16="http://schemas.microsoft.com/office/drawing/2014/main" id="{2EC243D1-C496-4670-B03A-38E0E6615BA6}"/>
              </a:ext>
            </a:extLst>
          </p:cNvPr>
          <p:cNvSpPr txBox="1"/>
          <p:nvPr/>
        </p:nvSpPr>
        <p:spPr>
          <a:xfrm>
            <a:off x="3905489" y="1848317"/>
            <a:ext cx="1383054" cy="368100"/>
          </a:xfrm>
          <a:prstGeom prst="rect">
            <a:avLst/>
          </a:prstGeom>
          <a:noFill/>
        </p:spPr>
        <p:txBody>
          <a:bodyPr wrap="square" rtlCol="0">
            <a:spAutoFit/>
          </a:bodyPr>
          <a:lstStyle/>
          <a:p>
            <a:pPr algn="ctr" defTabSz="685800"/>
            <a:r>
              <a:rPr lang="en-ZA" b="1" kern="0" dirty="0">
                <a:solidFill>
                  <a:schemeClr val="bg1"/>
                </a:solidFill>
              </a:rPr>
              <a:t>2035 vision</a:t>
            </a:r>
          </a:p>
        </p:txBody>
      </p:sp>
      <p:sp>
        <p:nvSpPr>
          <p:cNvPr id="8" name="TextBox 7">
            <a:extLst>
              <a:ext uri="{FF2B5EF4-FFF2-40B4-BE49-F238E27FC236}">
                <a16:creationId xmlns:a16="http://schemas.microsoft.com/office/drawing/2014/main" id="{2567D495-918C-45A2-AD30-51FBC617E41A}"/>
              </a:ext>
            </a:extLst>
          </p:cNvPr>
          <p:cNvSpPr txBox="1"/>
          <p:nvPr/>
        </p:nvSpPr>
        <p:spPr>
          <a:xfrm>
            <a:off x="2129898" y="4601155"/>
            <a:ext cx="576517" cy="460125"/>
          </a:xfrm>
          <a:prstGeom prst="rect">
            <a:avLst/>
          </a:prstGeom>
          <a:noFill/>
        </p:spPr>
        <p:txBody>
          <a:bodyPr wrap="square" rtlCol="0">
            <a:spAutoFit/>
          </a:bodyPr>
          <a:lstStyle/>
          <a:p>
            <a:pPr algn="ctr"/>
            <a:r>
              <a:rPr lang="en-ZA" sz="2400" b="1" dirty="0">
                <a:solidFill>
                  <a:schemeClr val="bg1"/>
                </a:solidFill>
              </a:rPr>
              <a:t>2</a:t>
            </a:r>
          </a:p>
        </p:txBody>
      </p:sp>
      <p:sp>
        <p:nvSpPr>
          <p:cNvPr id="9" name="TextBox 8">
            <a:extLst>
              <a:ext uri="{FF2B5EF4-FFF2-40B4-BE49-F238E27FC236}">
                <a16:creationId xmlns:a16="http://schemas.microsoft.com/office/drawing/2014/main" id="{1C91F085-7EB7-49D3-AC92-634889023AD4}"/>
              </a:ext>
            </a:extLst>
          </p:cNvPr>
          <p:cNvSpPr txBox="1"/>
          <p:nvPr/>
        </p:nvSpPr>
        <p:spPr>
          <a:xfrm>
            <a:off x="678184" y="4584436"/>
            <a:ext cx="576517" cy="460125"/>
          </a:xfrm>
          <a:prstGeom prst="rect">
            <a:avLst/>
          </a:prstGeom>
          <a:noFill/>
        </p:spPr>
        <p:txBody>
          <a:bodyPr wrap="square" rtlCol="0">
            <a:spAutoFit/>
          </a:bodyPr>
          <a:lstStyle/>
          <a:p>
            <a:pPr algn="ctr"/>
            <a:r>
              <a:rPr lang="en-ZA" sz="2400" b="1" dirty="0">
                <a:solidFill>
                  <a:schemeClr val="bg1"/>
                </a:solidFill>
              </a:rPr>
              <a:t>1</a:t>
            </a:r>
          </a:p>
        </p:txBody>
      </p:sp>
      <p:sp>
        <p:nvSpPr>
          <p:cNvPr id="11" name="TextBox 10">
            <a:extLst>
              <a:ext uri="{FF2B5EF4-FFF2-40B4-BE49-F238E27FC236}">
                <a16:creationId xmlns:a16="http://schemas.microsoft.com/office/drawing/2014/main" id="{73410E7D-25FA-4EA5-A470-D7C0ABB814E1}"/>
              </a:ext>
            </a:extLst>
          </p:cNvPr>
          <p:cNvSpPr txBox="1"/>
          <p:nvPr/>
        </p:nvSpPr>
        <p:spPr>
          <a:xfrm>
            <a:off x="5003946" y="4601157"/>
            <a:ext cx="576517" cy="460125"/>
          </a:xfrm>
          <a:prstGeom prst="rect">
            <a:avLst/>
          </a:prstGeom>
          <a:noFill/>
        </p:spPr>
        <p:txBody>
          <a:bodyPr wrap="square" rtlCol="0">
            <a:spAutoFit/>
          </a:bodyPr>
          <a:lstStyle/>
          <a:p>
            <a:pPr algn="ctr"/>
            <a:r>
              <a:rPr lang="en-ZA" sz="2400" b="1" dirty="0">
                <a:solidFill>
                  <a:schemeClr val="bg1"/>
                </a:solidFill>
              </a:rPr>
              <a:t>4</a:t>
            </a:r>
          </a:p>
        </p:txBody>
      </p:sp>
      <p:sp>
        <p:nvSpPr>
          <p:cNvPr id="12" name="TextBox 11">
            <a:extLst>
              <a:ext uri="{FF2B5EF4-FFF2-40B4-BE49-F238E27FC236}">
                <a16:creationId xmlns:a16="http://schemas.microsoft.com/office/drawing/2014/main" id="{BDF2990C-2991-420B-ACE6-4BF40BB10BD7}"/>
              </a:ext>
            </a:extLst>
          </p:cNvPr>
          <p:cNvSpPr txBox="1"/>
          <p:nvPr/>
        </p:nvSpPr>
        <p:spPr>
          <a:xfrm>
            <a:off x="6511824" y="4601155"/>
            <a:ext cx="576517" cy="460125"/>
          </a:xfrm>
          <a:prstGeom prst="rect">
            <a:avLst/>
          </a:prstGeom>
          <a:noFill/>
        </p:spPr>
        <p:txBody>
          <a:bodyPr wrap="square" rtlCol="0">
            <a:spAutoFit/>
          </a:bodyPr>
          <a:lstStyle/>
          <a:p>
            <a:pPr algn="ctr"/>
            <a:r>
              <a:rPr lang="en-ZA" sz="2400" b="1" dirty="0">
                <a:solidFill>
                  <a:schemeClr val="bg1"/>
                </a:solidFill>
              </a:rPr>
              <a:t>5</a:t>
            </a:r>
          </a:p>
        </p:txBody>
      </p:sp>
      <p:sp>
        <p:nvSpPr>
          <p:cNvPr id="18" name="TextBox 17">
            <a:extLst>
              <a:ext uri="{FF2B5EF4-FFF2-40B4-BE49-F238E27FC236}">
                <a16:creationId xmlns:a16="http://schemas.microsoft.com/office/drawing/2014/main" id="{B085C800-0B3A-42FF-95CB-96655EEF84DE}"/>
              </a:ext>
            </a:extLst>
          </p:cNvPr>
          <p:cNvSpPr txBox="1"/>
          <p:nvPr/>
        </p:nvSpPr>
        <p:spPr>
          <a:xfrm>
            <a:off x="3445236" y="4601158"/>
            <a:ext cx="576517" cy="460125"/>
          </a:xfrm>
          <a:prstGeom prst="rect">
            <a:avLst/>
          </a:prstGeom>
          <a:noFill/>
        </p:spPr>
        <p:txBody>
          <a:bodyPr wrap="square" rtlCol="0">
            <a:spAutoFit/>
          </a:bodyPr>
          <a:lstStyle/>
          <a:p>
            <a:pPr algn="ctr"/>
            <a:r>
              <a:rPr lang="en-ZA" sz="2400" b="1" dirty="0">
                <a:solidFill>
                  <a:schemeClr val="bg1"/>
                </a:solidFill>
              </a:rPr>
              <a:t>3</a:t>
            </a:r>
          </a:p>
        </p:txBody>
      </p:sp>
      <p:sp>
        <p:nvSpPr>
          <p:cNvPr id="21" name="TextBox 20">
            <a:extLst>
              <a:ext uri="{FF2B5EF4-FFF2-40B4-BE49-F238E27FC236}">
                <a16:creationId xmlns:a16="http://schemas.microsoft.com/office/drawing/2014/main" id="{F277B62B-2D69-4001-A8E3-8559A0474FD3}"/>
              </a:ext>
            </a:extLst>
          </p:cNvPr>
          <p:cNvSpPr txBox="1"/>
          <p:nvPr/>
        </p:nvSpPr>
        <p:spPr>
          <a:xfrm>
            <a:off x="7903460" y="4591939"/>
            <a:ext cx="576517" cy="460125"/>
          </a:xfrm>
          <a:prstGeom prst="rect">
            <a:avLst/>
          </a:prstGeom>
          <a:noFill/>
        </p:spPr>
        <p:txBody>
          <a:bodyPr wrap="square" rtlCol="0">
            <a:spAutoFit/>
          </a:bodyPr>
          <a:lstStyle/>
          <a:p>
            <a:pPr algn="ctr"/>
            <a:r>
              <a:rPr lang="en-ZA" sz="2400" b="1" dirty="0">
                <a:solidFill>
                  <a:schemeClr val="bg1"/>
                </a:solidFill>
              </a:rPr>
              <a:t>6</a:t>
            </a:r>
          </a:p>
        </p:txBody>
      </p:sp>
      <p:sp>
        <p:nvSpPr>
          <p:cNvPr id="19" name="Rectangle 18">
            <a:extLst>
              <a:ext uri="{FF2B5EF4-FFF2-40B4-BE49-F238E27FC236}">
                <a16:creationId xmlns:a16="http://schemas.microsoft.com/office/drawing/2014/main" id="{491A3C07-E437-42C1-B997-F4A628D32DBE}"/>
              </a:ext>
            </a:extLst>
          </p:cNvPr>
          <p:cNvSpPr/>
          <p:nvPr/>
        </p:nvSpPr>
        <p:spPr>
          <a:xfrm>
            <a:off x="7467600" y="3997968"/>
            <a:ext cx="1341437" cy="1121454"/>
          </a:xfrm>
          <a:prstGeom prst="rect">
            <a:avLst/>
          </a:prstGeom>
          <a:noFill/>
          <a:ln w="44450">
            <a:solidFill>
              <a:srgbClr val="D5103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Tree>
    <p:extLst>
      <p:ext uri="{BB962C8B-B14F-4D97-AF65-F5344CB8AC3E}">
        <p14:creationId xmlns:p14="http://schemas.microsoft.com/office/powerpoint/2010/main" val="2117269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Summary of SAAM objectives and estimated impact on South African automotive industry</a:t>
            </a:r>
            <a:endParaRPr lang="en-US" dirty="0"/>
          </a:p>
        </p:txBody>
      </p:sp>
      <p:sp>
        <p:nvSpPr>
          <p:cNvPr id="4" name="Slide Number Placeholder 3"/>
          <p:cNvSpPr>
            <a:spLocks noGrp="1"/>
          </p:cNvSpPr>
          <p:nvPr>
            <p:ph type="sldNum" sz="quarter" idx="12"/>
          </p:nvPr>
        </p:nvSpPr>
        <p:spPr>
          <a:xfrm>
            <a:off x="373632" y="6492875"/>
            <a:ext cx="2217168" cy="365125"/>
          </a:xfrm>
        </p:spPr>
        <p:txBody>
          <a:bodyPr/>
          <a:lstStyle/>
          <a:p>
            <a:fld id="{98DD2591-A950-4969-95F0-FB5ADEE756ED}" type="slidenum">
              <a:rPr lang="en-US" smtClean="0"/>
              <a:pPr/>
              <a:t>13</a:t>
            </a:fld>
            <a:endParaRPr lang="en-US" dirty="0"/>
          </a:p>
        </p:txBody>
      </p:sp>
      <p:graphicFrame>
        <p:nvGraphicFramePr>
          <p:cNvPr id="3" name="Table 2">
            <a:extLst>
              <a:ext uri="{FF2B5EF4-FFF2-40B4-BE49-F238E27FC236}">
                <a16:creationId xmlns:a16="http://schemas.microsoft.com/office/drawing/2014/main" id="{DB522FEA-4572-4DC0-9D38-860B87473642}"/>
              </a:ext>
            </a:extLst>
          </p:cNvPr>
          <p:cNvGraphicFramePr>
            <a:graphicFrameLocks noGrp="1"/>
          </p:cNvGraphicFramePr>
          <p:nvPr>
            <p:extLst>
              <p:ext uri="{D42A27DB-BD31-4B8C-83A1-F6EECF244321}">
                <p14:modId xmlns:p14="http://schemas.microsoft.com/office/powerpoint/2010/main" val="2522968546"/>
              </p:ext>
            </p:extLst>
          </p:nvPr>
        </p:nvGraphicFramePr>
        <p:xfrm>
          <a:off x="354582" y="1057500"/>
          <a:ext cx="8443050" cy="5267099"/>
        </p:xfrm>
        <a:graphic>
          <a:graphicData uri="http://schemas.openxmlformats.org/drawingml/2006/table">
            <a:tbl>
              <a:tblPr firstRow="1" firstCol="1" bandRow="1">
                <a:tableStyleId>{5C22544A-7EE6-4342-B048-85BDC9FD1C3A}</a:tableStyleId>
              </a:tblPr>
              <a:tblGrid>
                <a:gridCol w="2945140">
                  <a:extLst>
                    <a:ext uri="{9D8B030D-6E8A-4147-A177-3AD203B41FA5}">
                      <a16:colId xmlns:a16="http://schemas.microsoft.com/office/drawing/2014/main" val="3588980860"/>
                    </a:ext>
                  </a:extLst>
                </a:gridCol>
                <a:gridCol w="5497910">
                  <a:extLst>
                    <a:ext uri="{9D8B030D-6E8A-4147-A177-3AD203B41FA5}">
                      <a16:colId xmlns:a16="http://schemas.microsoft.com/office/drawing/2014/main" val="1917682773"/>
                    </a:ext>
                  </a:extLst>
                </a:gridCol>
              </a:tblGrid>
              <a:tr h="250631">
                <a:tc>
                  <a:txBody>
                    <a:bodyPr/>
                    <a:lstStyle/>
                    <a:p>
                      <a:pPr algn="ctr">
                        <a:lnSpc>
                          <a:spcPct val="107000"/>
                        </a:lnSpc>
                        <a:spcAft>
                          <a:spcPts val="0"/>
                        </a:spcAft>
                      </a:pPr>
                      <a:r>
                        <a:rPr lang="en-GB" sz="1200">
                          <a:effectLst/>
                        </a:rPr>
                        <a:t>Objective</a:t>
                      </a:r>
                      <a:endParaRPr lang="en-Z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200">
                          <a:effectLst/>
                        </a:rPr>
                        <a:t>Estimated impact on SA auto industry</a:t>
                      </a:r>
                      <a:endParaRPr lang="en-Z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45102084"/>
                  </a:ext>
                </a:extLst>
              </a:tr>
              <a:tr h="783450">
                <a:tc>
                  <a:txBody>
                    <a:bodyPr/>
                    <a:lstStyle/>
                    <a:p>
                      <a:pPr>
                        <a:lnSpc>
                          <a:spcPct val="107000"/>
                        </a:lnSpc>
                        <a:spcAft>
                          <a:spcPts val="0"/>
                        </a:spcAft>
                      </a:pPr>
                      <a:r>
                        <a:rPr lang="en-GB" sz="1200">
                          <a:effectLst/>
                        </a:rPr>
                        <a:t>1. Grow SA vehicle production to 1% of global output</a:t>
                      </a:r>
                      <a:endParaRPr lang="en-Z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42900" lvl="0" indent="-342900">
                        <a:lnSpc>
                          <a:spcPct val="107000"/>
                        </a:lnSpc>
                        <a:spcAft>
                          <a:spcPts val="0"/>
                        </a:spcAft>
                        <a:buFont typeface="Symbol" panose="05050102010706020507" pitchFamily="18" charset="2"/>
                        <a:buChar char=""/>
                      </a:pPr>
                      <a:r>
                        <a:rPr lang="en-GB" sz="1200">
                          <a:effectLst/>
                        </a:rPr>
                        <a:t>CBU production to 1.39 million units annually (129% higher than 2015 levels)</a:t>
                      </a:r>
                      <a:endParaRPr lang="en-ZA" sz="1200">
                        <a:effectLst/>
                      </a:endParaRPr>
                    </a:p>
                    <a:p>
                      <a:pPr marL="342900" lvl="0" indent="-342900">
                        <a:lnSpc>
                          <a:spcPct val="107000"/>
                        </a:lnSpc>
                        <a:spcAft>
                          <a:spcPts val="0"/>
                        </a:spcAft>
                        <a:buFont typeface="Symbol" panose="05050102010706020507" pitchFamily="18" charset="2"/>
                        <a:buChar char=""/>
                      </a:pPr>
                      <a:r>
                        <a:rPr lang="en-GB" sz="1200">
                          <a:effectLst/>
                        </a:rPr>
                        <a:t>Increase of value of vehicle production to R</a:t>
                      </a:r>
                      <a:r>
                        <a:rPr lang="en-ZA" sz="1200">
                          <a:effectLst/>
                        </a:rPr>
                        <a:t>314 billion</a:t>
                      </a:r>
                      <a:endParaRPr lang="en-Z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51292967"/>
                  </a:ext>
                </a:extLst>
              </a:tr>
              <a:tr h="1037238">
                <a:tc>
                  <a:txBody>
                    <a:bodyPr/>
                    <a:lstStyle/>
                    <a:p>
                      <a:pPr>
                        <a:lnSpc>
                          <a:spcPct val="107000"/>
                        </a:lnSpc>
                        <a:spcAft>
                          <a:spcPts val="0"/>
                        </a:spcAft>
                      </a:pPr>
                      <a:r>
                        <a:rPr lang="en-GB" sz="1200">
                          <a:effectLst/>
                        </a:rPr>
                        <a:t>2. Increase local content in SA assembled vehicles to up to 60%</a:t>
                      </a:r>
                      <a:endParaRPr lang="en-Z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42900" lvl="0" indent="-342900">
                        <a:lnSpc>
                          <a:spcPct val="107000"/>
                        </a:lnSpc>
                        <a:spcAft>
                          <a:spcPts val="0"/>
                        </a:spcAft>
                        <a:buFont typeface="Symbol" panose="05050102010706020507" pitchFamily="18" charset="2"/>
                        <a:buChar char=""/>
                      </a:pPr>
                      <a:r>
                        <a:rPr lang="en-GB" sz="1200">
                          <a:effectLst/>
                        </a:rPr>
                        <a:t>Increase of R135.4 billion on 2015 local content levels</a:t>
                      </a:r>
                      <a:endParaRPr lang="en-ZA" sz="1200">
                        <a:effectLst/>
                      </a:endParaRPr>
                    </a:p>
                    <a:p>
                      <a:pPr marL="342900" lvl="0" indent="-342900">
                        <a:lnSpc>
                          <a:spcPct val="107000"/>
                        </a:lnSpc>
                        <a:spcAft>
                          <a:spcPts val="0"/>
                        </a:spcAft>
                        <a:buFont typeface="Symbol" panose="05050102010706020507" pitchFamily="18" charset="2"/>
                        <a:buChar char=""/>
                      </a:pPr>
                      <a:r>
                        <a:rPr lang="en-GB" sz="1200">
                          <a:effectLst/>
                        </a:rPr>
                        <a:t>Local content increase of 21.3% per vehicle produced (55% increase)</a:t>
                      </a:r>
                      <a:endParaRPr lang="en-ZA" sz="1200">
                        <a:effectLst/>
                      </a:endParaRPr>
                    </a:p>
                    <a:p>
                      <a:pPr marL="342900" lvl="0" indent="-342900">
                        <a:lnSpc>
                          <a:spcPct val="107000"/>
                        </a:lnSpc>
                        <a:spcAft>
                          <a:spcPts val="0"/>
                        </a:spcAft>
                        <a:buFont typeface="Symbol" panose="05050102010706020507" pitchFamily="18" charset="2"/>
                        <a:buChar char=""/>
                      </a:pPr>
                      <a:r>
                        <a:rPr lang="en-GB" sz="1200">
                          <a:effectLst/>
                        </a:rPr>
                        <a:t>Increase automotive component aftermarket and export production by at the same pace as local content growth</a:t>
                      </a:r>
                      <a:endParaRPr lang="en-Z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65544471"/>
                  </a:ext>
                </a:extLst>
              </a:tr>
              <a:tr h="512833">
                <a:tc>
                  <a:txBody>
                    <a:bodyPr/>
                    <a:lstStyle/>
                    <a:p>
                      <a:pPr>
                        <a:lnSpc>
                          <a:spcPct val="107000"/>
                        </a:lnSpc>
                        <a:spcAft>
                          <a:spcPts val="0"/>
                        </a:spcAft>
                      </a:pPr>
                      <a:r>
                        <a:rPr lang="en-GB" sz="1200">
                          <a:effectLst/>
                        </a:rPr>
                        <a:t>3. Double employment in the auto value chain </a:t>
                      </a:r>
                      <a:endParaRPr lang="en-Z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42900" lvl="0" indent="-342900">
                        <a:lnSpc>
                          <a:spcPct val="107000"/>
                        </a:lnSpc>
                        <a:spcAft>
                          <a:spcPts val="0"/>
                        </a:spcAft>
                        <a:buFont typeface="Symbol" panose="05050102010706020507" pitchFamily="18" charset="2"/>
                        <a:buChar char=""/>
                      </a:pPr>
                      <a:r>
                        <a:rPr lang="en-GB" sz="1200">
                          <a:effectLst/>
                        </a:rPr>
                        <a:t>Employment growth of 112,000</a:t>
                      </a:r>
                      <a:endParaRPr lang="en-ZA" sz="1200">
                        <a:effectLst/>
                      </a:endParaRPr>
                    </a:p>
                    <a:p>
                      <a:pPr marL="342900" lvl="0" indent="-342900">
                        <a:lnSpc>
                          <a:spcPct val="107000"/>
                        </a:lnSpc>
                        <a:spcAft>
                          <a:spcPts val="0"/>
                        </a:spcAft>
                        <a:buFont typeface="Symbol" panose="05050102010706020507" pitchFamily="18" charset="2"/>
                        <a:buChar char=""/>
                      </a:pPr>
                      <a:r>
                        <a:rPr lang="en-GB" sz="1200">
                          <a:effectLst/>
                        </a:rPr>
                        <a:t>Aggregate employment from 112,000 to 124,000</a:t>
                      </a:r>
                      <a:endParaRPr lang="en-Z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67400380"/>
                  </a:ext>
                </a:extLst>
              </a:tr>
              <a:tr h="957375">
                <a:tc>
                  <a:txBody>
                    <a:bodyPr/>
                    <a:lstStyle/>
                    <a:p>
                      <a:pPr>
                        <a:lnSpc>
                          <a:spcPct val="107000"/>
                        </a:lnSpc>
                        <a:spcAft>
                          <a:spcPts val="0"/>
                        </a:spcAft>
                      </a:pPr>
                      <a:r>
                        <a:rPr lang="en-GB" sz="1200" dirty="0">
                          <a:effectLst/>
                        </a:rPr>
                        <a:t>4. Improve auto industry competitive levels to that of leading international competitors</a:t>
                      </a:r>
                      <a:endParaRPr lang="en-Z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42900" lvl="0" indent="-342900">
                        <a:lnSpc>
                          <a:spcPct val="107000"/>
                        </a:lnSpc>
                        <a:spcAft>
                          <a:spcPts val="0"/>
                        </a:spcAft>
                        <a:buFont typeface="Symbol" panose="05050102010706020507" pitchFamily="18" charset="2"/>
                        <a:buChar char=""/>
                      </a:pPr>
                      <a:r>
                        <a:rPr lang="en-GB" sz="1200" dirty="0">
                          <a:effectLst/>
                        </a:rPr>
                        <a:t>Sustainable automotive industry based on comparative price and non-price competitiveness versus leading international competitiveness</a:t>
                      </a:r>
                      <a:endParaRPr lang="en-ZA" sz="1200" dirty="0">
                        <a:effectLst/>
                      </a:endParaRPr>
                    </a:p>
                    <a:p>
                      <a:pPr marL="342900" lvl="0" indent="-342900">
                        <a:lnSpc>
                          <a:spcPct val="107000"/>
                        </a:lnSpc>
                        <a:spcAft>
                          <a:spcPts val="0"/>
                        </a:spcAft>
                        <a:buFont typeface="Symbol" panose="05050102010706020507" pitchFamily="18" charset="2"/>
                        <a:buChar char=""/>
                      </a:pPr>
                      <a:r>
                        <a:rPr lang="en-GB" sz="1200" dirty="0">
                          <a:effectLst/>
                        </a:rPr>
                        <a:t>Sustained export competitiveness</a:t>
                      </a:r>
                      <a:endParaRPr lang="en-Z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24793149"/>
                  </a:ext>
                </a:extLst>
              </a:tr>
              <a:tr h="1212739">
                <a:tc>
                  <a:txBody>
                    <a:bodyPr/>
                    <a:lstStyle/>
                    <a:p>
                      <a:pPr>
                        <a:lnSpc>
                          <a:spcPct val="107000"/>
                        </a:lnSpc>
                        <a:spcAft>
                          <a:spcPts val="0"/>
                        </a:spcAft>
                      </a:pPr>
                      <a:r>
                        <a:rPr lang="en-GB" sz="1200">
                          <a:effectLst/>
                        </a:rPr>
                        <a:t>5. Transformation of the South African automotive value chain </a:t>
                      </a:r>
                      <a:endParaRPr lang="en-Z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42900" lvl="0" indent="-342900">
                        <a:lnSpc>
                          <a:spcPct val="107000"/>
                        </a:lnSpc>
                        <a:spcAft>
                          <a:spcPts val="0"/>
                        </a:spcAft>
                        <a:buFont typeface="Symbol" panose="05050102010706020507" pitchFamily="18" charset="2"/>
                        <a:buChar char=""/>
                      </a:pPr>
                      <a:r>
                        <a:rPr lang="en-GB" sz="1200" dirty="0">
                          <a:effectLst/>
                        </a:rPr>
                        <a:t>25% Black-owned involvement at Tier 2 and Tier 3 component manufacturer levels, as well as in dealership networks and authorised repair facilities</a:t>
                      </a:r>
                      <a:endParaRPr lang="en-ZA" sz="1200" dirty="0">
                        <a:effectLst/>
                      </a:endParaRPr>
                    </a:p>
                    <a:p>
                      <a:pPr marL="342900" lvl="0" indent="-342900">
                        <a:lnSpc>
                          <a:spcPct val="107000"/>
                        </a:lnSpc>
                        <a:spcAft>
                          <a:spcPts val="0"/>
                        </a:spcAft>
                        <a:buFont typeface="Symbol" panose="05050102010706020507" pitchFamily="18" charset="2"/>
                        <a:buChar char=""/>
                      </a:pPr>
                      <a:r>
                        <a:rPr lang="en-GB" sz="1200" dirty="0">
                          <a:effectLst/>
                        </a:rPr>
                        <a:t>Amplified skills development of Black South Africans</a:t>
                      </a:r>
                      <a:endParaRPr lang="en-ZA" sz="1200" dirty="0">
                        <a:effectLst/>
                      </a:endParaRPr>
                    </a:p>
                    <a:p>
                      <a:pPr marL="342900" lvl="0" indent="-342900">
                        <a:lnSpc>
                          <a:spcPct val="107000"/>
                        </a:lnSpc>
                        <a:spcAft>
                          <a:spcPts val="0"/>
                        </a:spcAft>
                        <a:buFont typeface="Symbol" panose="05050102010706020507" pitchFamily="18" charset="2"/>
                        <a:buChar char=""/>
                      </a:pPr>
                      <a:r>
                        <a:rPr lang="en-GB" sz="1200" dirty="0">
                          <a:effectLst/>
                        </a:rPr>
                        <a:t>Enhanced employment equity at senior management, artisan and professional employment levels across automotive value chain </a:t>
                      </a:r>
                      <a:endParaRPr lang="en-Z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465728"/>
                  </a:ext>
                </a:extLst>
              </a:tr>
              <a:tr h="512833">
                <a:tc>
                  <a:txBody>
                    <a:bodyPr/>
                    <a:lstStyle/>
                    <a:p>
                      <a:pPr>
                        <a:lnSpc>
                          <a:spcPct val="107000"/>
                        </a:lnSpc>
                        <a:spcAft>
                          <a:spcPts val="0"/>
                        </a:spcAft>
                      </a:pPr>
                      <a:r>
                        <a:rPr lang="en-GB" sz="1200" dirty="0">
                          <a:effectLst/>
                        </a:rPr>
                        <a:t>6. Deepen value addition within SA auto value chains</a:t>
                      </a:r>
                      <a:endParaRPr lang="en-Z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42900" lvl="0" indent="-342900">
                        <a:lnSpc>
                          <a:spcPct val="107000"/>
                        </a:lnSpc>
                        <a:spcAft>
                          <a:spcPts val="0"/>
                        </a:spcAft>
                        <a:buFont typeface="Symbol" panose="05050102010706020507" pitchFamily="18" charset="2"/>
                        <a:buChar char=""/>
                      </a:pPr>
                      <a:r>
                        <a:rPr lang="en-GB" sz="1200" dirty="0">
                          <a:effectLst/>
                        </a:rPr>
                        <a:t>Growth in R&amp;D and other innovation metrics within the South African automotive value chain</a:t>
                      </a:r>
                      <a:endParaRPr lang="en-Z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61076235"/>
                  </a:ext>
                </a:extLst>
              </a:tr>
            </a:tbl>
          </a:graphicData>
        </a:graphic>
      </p:graphicFrame>
      <p:sp>
        <p:nvSpPr>
          <p:cNvPr id="7" name="Rectangle 6">
            <a:extLst>
              <a:ext uri="{FF2B5EF4-FFF2-40B4-BE49-F238E27FC236}">
                <a16:creationId xmlns:a16="http://schemas.microsoft.com/office/drawing/2014/main" id="{D9719577-EB7B-42C7-99F9-0E77D01C6004}"/>
              </a:ext>
            </a:extLst>
          </p:cNvPr>
          <p:cNvSpPr/>
          <p:nvPr/>
        </p:nvSpPr>
        <p:spPr>
          <a:xfrm>
            <a:off x="3276600" y="5800499"/>
            <a:ext cx="5512818" cy="524099"/>
          </a:xfrm>
          <a:prstGeom prst="rect">
            <a:avLst/>
          </a:prstGeom>
          <a:noFill/>
          <a:ln w="44450">
            <a:solidFill>
              <a:srgbClr val="D5103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8" name="Rectangle 7">
            <a:extLst>
              <a:ext uri="{FF2B5EF4-FFF2-40B4-BE49-F238E27FC236}">
                <a16:creationId xmlns:a16="http://schemas.microsoft.com/office/drawing/2014/main" id="{BCB5F96A-36D9-47DD-AD6B-15401B9E8149}"/>
              </a:ext>
            </a:extLst>
          </p:cNvPr>
          <p:cNvSpPr/>
          <p:nvPr/>
        </p:nvSpPr>
        <p:spPr>
          <a:xfrm>
            <a:off x="3284814" y="3128625"/>
            <a:ext cx="5512818" cy="524099"/>
          </a:xfrm>
          <a:prstGeom prst="rect">
            <a:avLst/>
          </a:prstGeom>
          <a:noFill/>
          <a:ln w="44450">
            <a:solidFill>
              <a:srgbClr val="D5103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9" name="Rectangle 8">
            <a:extLst>
              <a:ext uri="{FF2B5EF4-FFF2-40B4-BE49-F238E27FC236}">
                <a16:creationId xmlns:a16="http://schemas.microsoft.com/office/drawing/2014/main" id="{FD807432-28F2-4ED5-8FC8-BF05F9C87E12}"/>
              </a:ext>
            </a:extLst>
          </p:cNvPr>
          <p:cNvSpPr/>
          <p:nvPr/>
        </p:nvSpPr>
        <p:spPr>
          <a:xfrm>
            <a:off x="3276600" y="4571999"/>
            <a:ext cx="5512818" cy="1228500"/>
          </a:xfrm>
          <a:prstGeom prst="rect">
            <a:avLst/>
          </a:prstGeom>
          <a:noFill/>
          <a:ln w="44450">
            <a:solidFill>
              <a:srgbClr val="D5103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Tree>
    <p:extLst>
      <p:ext uri="{BB962C8B-B14F-4D97-AF65-F5344CB8AC3E}">
        <p14:creationId xmlns:p14="http://schemas.microsoft.com/office/powerpoint/2010/main" val="2554189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How does the SAAM respond to technological &amp; skills development needs to 2035?</a:t>
            </a:r>
          </a:p>
        </p:txBody>
      </p:sp>
      <p:sp>
        <p:nvSpPr>
          <p:cNvPr id="4" name="Slide Number Placeholder 3"/>
          <p:cNvSpPr>
            <a:spLocks noGrp="1"/>
          </p:cNvSpPr>
          <p:nvPr>
            <p:ph type="sldNum" sz="quarter" idx="12"/>
          </p:nvPr>
        </p:nvSpPr>
        <p:spPr/>
        <p:txBody>
          <a:bodyPr/>
          <a:lstStyle/>
          <a:p>
            <a:fld id="{98DD2591-A950-4969-95F0-FB5ADEE756ED}" type="slidenum">
              <a:rPr lang="en-US" smtClean="0"/>
              <a:pPr/>
              <a:t>14</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234658805"/>
              </p:ext>
            </p:extLst>
          </p:nvPr>
        </p:nvGraphicFramePr>
        <p:xfrm>
          <a:off x="1447800" y="990599"/>
          <a:ext cx="7349832" cy="2697379"/>
        </p:xfrm>
        <a:graphic>
          <a:graphicData uri="http://schemas.openxmlformats.org/drawingml/2006/table">
            <a:tbl>
              <a:tblPr firstRow="1" bandRow="1">
                <a:tableStyleId>{5C22544A-7EE6-4342-B048-85BDC9FD1C3A}</a:tableStyleId>
              </a:tblPr>
              <a:tblGrid>
                <a:gridCol w="2060279">
                  <a:extLst>
                    <a:ext uri="{9D8B030D-6E8A-4147-A177-3AD203B41FA5}">
                      <a16:colId xmlns:a16="http://schemas.microsoft.com/office/drawing/2014/main" val="1211654386"/>
                    </a:ext>
                  </a:extLst>
                </a:gridCol>
                <a:gridCol w="5289553">
                  <a:extLst>
                    <a:ext uri="{9D8B030D-6E8A-4147-A177-3AD203B41FA5}">
                      <a16:colId xmlns:a16="http://schemas.microsoft.com/office/drawing/2014/main" val="2542680485"/>
                    </a:ext>
                  </a:extLst>
                </a:gridCol>
              </a:tblGrid>
              <a:tr h="596085">
                <a:tc>
                  <a:txBody>
                    <a:bodyPr/>
                    <a:lstStyle/>
                    <a:p>
                      <a:r>
                        <a:rPr lang="en-GB" sz="1400" b="1" dirty="0">
                          <a:solidFill>
                            <a:schemeClr val="accent1"/>
                          </a:solidFill>
                        </a:rPr>
                        <a:t>Production technologies</a:t>
                      </a:r>
                    </a:p>
                  </a:txBody>
                  <a:tcPr anchor="ctr">
                    <a:lnL w="12700" cmpd="sng">
                      <a:noFill/>
                    </a:lnL>
                    <a:lnR w="12700" cmpd="sng">
                      <a:noFill/>
                    </a:lnR>
                    <a:lnT w="12700" cmpd="sng">
                      <a:noFill/>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ZA" sz="1200" b="0" kern="1200" dirty="0">
                          <a:solidFill>
                            <a:schemeClr val="dk1"/>
                          </a:solidFill>
                          <a:latin typeface="Calibri" panose="020F0502020204030204" pitchFamily="34" charset="0"/>
                          <a:ea typeface="Calibri" panose="020F0502020204030204" pitchFamily="34" charset="0"/>
                          <a:cs typeface="Times New Roman" panose="02020603050405020304" pitchFamily="18" charset="0"/>
                        </a:rPr>
                        <a:t>New types of industrial infrastructure will need to be understood and responded to, to ensure SA does not fall too far behind the automotive technology frontier, and that domestic production continues to qualify for supply into developed economy markets (increasing efficiency and emissions requirements are likely to represent new forms of Trade Barriers in future).</a:t>
                      </a:r>
                    </a:p>
                  </a:txBody>
                  <a:tcPr anchor="ctr">
                    <a:lnL w="12700" cmpd="sng">
                      <a:noFill/>
                    </a:lnL>
                    <a:lnR w="12700" cmpd="sng">
                      <a:noFill/>
                    </a:lnR>
                    <a:lnT w="12700" cmpd="sng">
                      <a:noFill/>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76969433"/>
                  </a:ext>
                </a:extLst>
              </a:tr>
              <a:tr h="685699">
                <a:tc>
                  <a:txBody>
                    <a:bodyPr/>
                    <a:lstStyle/>
                    <a:p>
                      <a:r>
                        <a:rPr lang="en-GB" sz="1400" b="1" dirty="0">
                          <a:solidFill>
                            <a:schemeClr val="accent1"/>
                          </a:solidFill>
                        </a:rPr>
                        <a:t>Environmental sustainability</a:t>
                      </a:r>
                    </a:p>
                  </a:txBody>
                  <a:tcPr anchor="ct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ZA" sz="1200" dirty="0">
                          <a:latin typeface="Calibri" panose="020F0502020204030204" pitchFamily="34" charset="0"/>
                          <a:ea typeface="Calibri" panose="020F0502020204030204" pitchFamily="34" charset="0"/>
                          <a:cs typeface="Times New Roman" panose="02020603050405020304" pitchFamily="18" charset="0"/>
                        </a:rPr>
                        <a:t>As product development and production processes within the automotive industry become more environmentally sustainable, there will also be clear requirements for the deployment of new production technologies in South Africa. </a:t>
                      </a:r>
                    </a:p>
                  </a:txBody>
                  <a:tcPr anchor="ct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44143926"/>
                  </a:ext>
                </a:extLst>
              </a:tr>
              <a:tr h="881613">
                <a:tc>
                  <a:txBody>
                    <a:bodyPr/>
                    <a:lstStyle/>
                    <a:p>
                      <a:r>
                        <a:rPr lang="en-GB" sz="1400" b="1" dirty="0">
                          <a:solidFill>
                            <a:schemeClr val="accent1"/>
                          </a:solidFill>
                        </a:rPr>
                        <a:t>New materials</a:t>
                      </a:r>
                    </a:p>
                  </a:txBody>
                  <a:tcPr anchor="ct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ZA" sz="1200" dirty="0">
                          <a:latin typeface="Calibri" panose="020F0502020204030204" pitchFamily="34" charset="0"/>
                          <a:ea typeface="Calibri" panose="020F0502020204030204" pitchFamily="34" charset="0"/>
                          <a:cs typeface="Times New Roman" panose="02020603050405020304" pitchFamily="18" charset="0"/>
                        </a:rPr>
                        <a:t>South Africa has a discreet set of automotive-linked materials supply that will need to be developed in alignment with the evolution of new automotive technologies. Platinum Group Metals, aluminium, and certain grades of steel, represent core areas of potential sustained competitive advantage for the South African automotive industry</a:t>
                      </a:r>
                    </a:p>
                  </a:txBody>
                  <a:tcPr anchor="ct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02030315"/>
                  </a:ext>
                </a:extLst>
              </a:tr>
            </a:tbl>
          </a:graphicData>
        </a:graphic>
      </p:graphicFrame>
      <p:graphicFrame>
        <p:nvGraphicFramePr>
          <p:cNvPr id="3" name="Table 2">
            <a:extLst>
              <a:ext uri="{FF2B5EF4-FFF2-40B4-BE49-F238E27FC236}">
                <a16:creationId xmlns:a16="http://schemas.microsoft.com/office/drawing/2014/main" id="{DC19F646-DDDD-419D-871B-A8E1296D802D}"/>
              </a:ext>
            </a:extLst>
          </p:cNvPr>
          <p:cNvGraphicFramePr>
            <a:graphicFrameLocks noGrp="1"/>
          </p:cNvGraphicFramePr>
          <p:nvPr>
            <p:extLst>
              <p:ext uri="{D42A27DB-BD31-4B8C-83A1-F6EECF244321}">
                <p14:modId xmlns:p14="http://schemas.microsoft.com/office/powerpoint/2010/main" val="2251296374"/>
              </p:ext>
            </p:extLst>
          </p:nvPr>
        </p:nvGraphicFramePr>
        <p:xfrm>
          <a:off x="1431048" y="3869910"/>
          <a:ext cx="7328810" cy="2728799"/>
        </p:xfrm>
        <a:graphic>
          <a:graphicData uri="http://schemas.openxmlformats.org/drawingml/2006/table">
            <a:tbl>
              <a:tblPr firstRow="1" bandRow="1">
                <a:tableStyleId>{5C22544A-7EE6-4342-B048-85BDC9FD1C3A}</a:tableStyleId>
              </a:tblPr>
              <a:tblGrid>
                <a:gridCol w="2054386">
                  <a:extLst>
                    <a:ext uri="{9D8B030D-6E8A-4147-A177-3AD203B41FA5}">
                      <a16:colId xmlns:a16="http://schemas.microsoft.com/office/drawing/2014/main" val="2468035352"/>
                    </a:ext>
                  </a:extLst>
                </a:gridCol>
                <a:gridCol w="5274424">
                  <a:extLst>
                    <a:ext uri="{9D8B030D-6E8A-4147-A177-3AD203B41FA5}">
                      <a16:colId xmlns:a16="http://schemas.microsoft.com/office/drawing/2014/main" val="860829840"/>
                    </a:ext>
                  </a:extLst>
                </a:gridCol>
              </a:tblGrid>
              <a:tr h="899999">
                <a:tc>
                  <a:txBody>
                    <a:bodyPr/>
                    <a:lstStyle/>
                    <a:p>
                      <a:r>
                        <a:rPr lang="en-ZA" sz="1400" b="1" dirty="0">
                          <a:solidFill>
                            <a:schemeClr val="accent1"/>
                          </a:solidFill>
                        </a:rPr>
                        <a:t>Skills development</a:t>
                      </a:r>
                    </a:p>
                  </a:txBody>
                  <a:tcPr anchor="ct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r>
                        <a:rPr lang="en-ZA" sz="1200" b="0" dirty="0">
                          <a:solidFill>
                            <a:schemeClr val="tx1"/>
                          </a:solidFill>
                        </a:rPr>
                        <a:t>It is critical that the technology roadmap developed for the South African automotive industry to 2035 includes a linked skills development plan. </a:t>
                      </a:r>
                      <a:endParaRPr lang="en-GB" sz="1200" b="0" dirty="0">
                        <a:solidFill>
                          <a:schemeClr val="tx1"/>
                        </a:solidFill>
                      </a:endParaRPr>
                    </a:p>
                  </a:txBody>
                  <a:tcPr anchor="ct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34660566"/>
                  </a:ext>
                </a:extLst>
              </a:tr>
              <a:tr h="776418">
                <a:tc>
                  <a:txBody>
                    <a:bodyPr/>
                    <a:lstStyle/>
                    <a:p>
                      <a:r>
                        <a:rPr lang="en-ZA" sz="1400" b="1" dirty="0">
                          <a:solidFill>
                            <a:schemeClr val="accent1"/>
                          </a:solidFill>
                        </a:rPr>
                        <a:t>Human capital</a:t>
                      </a:r>
                    </a:p>
                  </a:txBody>
                  <a:tcPr anchor="ct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r>
                        <a:rPr lang="en-ZA" sz="1200" b="0" dirty="0">
                          <a:solidFill>
                            <a:schemeClr val="tx1"/>
                          </a:solidFill>
                        </a:rPr>
                        <a:t>The global automotive industry’s skills requirements are advancing in tandem with technology advances. This requires a fundamental shift in both the number and the level of skilled personnel being recruited into the South African automotive industry. </a:t>
                      </a:r>
                      <a:endParaRPr lang="en-GB" sz="1200" b="0" dirty="0">
                        <a:solidFill>
                          <a:schemeClr val="tx1"/>
                        </a:solidFill>
                      </a:endParaRPr>
                    </a:p>
                  </a:txBody>
                  <a:tcPr anchor="ct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98428547"/>
                  </a:ext>
                </a:extLst>
              </a:tr>
              <a:tr h="94895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sz="1400" b="1" dirty="0">
                          <a:solidFill>
                            <a:schemeClr val="accent1"/>
                          </a:solidFill>
                        </a:rPr>
                        <a:t>Keeping up with the competition</a:t>
                      </a:r>
                    </a:p>
                  </a:txBody>
                  <a:tcPr anchor="ct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r>
                        <a:rPr lang="en-ZA" sz="1200" b="0" dirty="0">
                          <a:solidFill>
                            <a:schemeClr val="tx1"/>
                          </a:solidFill>
                        </a:rPr>
                        <a:t>SA’s global automotive competitors are developing skills in advance of industry requirements to ensure that skills bottlenecks do not stunt the growth and development of their industries. The domestic automotive industry, working in partnership with government and other social partners, should follow a similar model.</a:t>
                      </a:r>
                      <a:endParaRPr lang="en-GB" sz="1200" b="0" dirty="0">
                        <a:solidFill>
                          <a:schemeClr val="tx1"/>
                        </a:solidFill>
                      </a:endParaRPr>
                    </a:p>
                  </a:txBody>
                  <a:tcPr anchor="ct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79431030"/>
                  </a:ext>
                </a:extLst>
              </a:tr>
            </a:tbl>
          </a:graphicData>
        </a:graphic>
      </p:graphicFrame>
      <p:sp>
        <p:nvSpPr>
          <p:cNvPr id="13" name="Rectangle 12">
            <a:extLst>
              <a:ext uri="{FF2B5EF4-FFF2-40B4-BE49-F238E27FC236}">
                <a16:creationId xmlns:a16="http://schemas.microsoft.com/office/drawing/2014/main" id="{5C775C30-B39C-48B3-BA1D-6B84DB04A072}"/>
              </a:ext>
            </a:extLst>
          </p:cNvPr>
          <p:cNvSpPr/>
          <p:nvPr/>
        </p:nvSpPr>
        <p:spPr>
          <a:xfrm rot="16200000">
            <a:off x="-726565" y="2101305"/>
            <a:ext cx="2686869" cy="486476"/>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ZA" dirty="0"/>
              <a:t>TEECHNOLOGY</a:t>
            </a:r>
          </a:p>
        </p:txBody>
      </p:sp>
      <p:sp>
        <p:nvSpPr>
          <p:cNvPr id="14" name="Rectangle 13">
            <a:extLst>
              <a:ext uri="{FF2B5EF4-FFF2-40B4-BE49-F238E27FC236}">
                <a16:creationId xmlns:a16="http://schemas.microsoft.com/office/drawing/2014/main" id="{456729F9-5BA9-41F0-A109-C09D89D2F7F1}"/>
              </a:ext>
            </a:extLst>
          </p:cNvPr>
          <p:cNvSpPr/>
          <p:nvPr/>
        </p:nvSpPr>
        <p:spPr>
          <a:xfrm rot="16200000">
            <a:off x="-739647" y="4991071"/>
            <a:ext cx="2728799" cy="486476"/>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ZA" dirty="0"/>
              <a:t>SKILLS </a:t>
            </a:r>
          </a:p>
        </p:txBody>
      </p:sp>
      <p:cxnSp>
        <p:nvCxnSpPr>
          <p:cNvPr id="16" name="Straight Connector 15">
            <a:extLst>
              <a:ext uri="{FF2B5EF4-FFF2-40B4-BE49-F238E27FC236}">
                <a16:creationId xmlns:a16="http://schemas.microsoft.com/office/drawing/2014/main" id="{A3DE95B1-1D14-4BB7-A6BD-A0D2E5EC7D42}"/>
              </a:ext>
            </a:extLst>
          </p:cNvPr>
          <p:cNvCxnSpPr/>
          <p:nvPr/>
        </p:nvCxnSpPr>
        <p:spPr>
          <a:xfrm>
            <a:off x="381514" y="3775840"/>
            <a:ext cx="8416118" cy="0"/>
          </a:xfrm>
          <a:prstGeom prst="line">
            <a:avLst/>
          </a:prstGeom>
          <a:ln w="952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38217707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AACB90-ACAC-42C9-A225-9AB85F8B12DA}"/>
              </a:ext>
            </a:extLst>
          </p:cNvPr>
          <p:cNvSpPr>
            <a:spLocks noGrp="1"/>
          </p:cNvSpPr>
          <p:nvPr>
            <p:ph type="title"/>
          </p:nvPr>
        </p:nvSpPr>
        <p:spPr/>
        <p:txBody>
          <a:bodyPr>
            <a:normAutofit fontScale="90000"/>
          </a:bodyPr>
          <a:lstStyle/>
          <a:p>
            <a:r>
              <a:rPr lang="en-ZA" dirty="0"/>
              <a:t>4. Domestic implications on occupations and skills requirements</a:t>
            </a:r>
          </a:p>
        </p:txBody>
      </p:sp>
    </p:spTree>
    <p:extLst>
      <p:ext uri="{BB962C8B-B14F-4D97-AF65-F5344CB8AC3E}">
        <p14:creationId xmlns:p14="http://schemas.microsoft.com/office/powerpoint/2010/main" val="42379895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dirty="0"/>
              <a:t>What is the existing employment profile across various sub-sectors?</a:t>
            </a:r>
            <a:endParaRPr lang="en-US" dirty="0"/>
          </a:p>
        </p:txBody>
      </p:sp>
      <p:sp>
        <p:nvSpPr>
          <p:cNvPr id="4" name="Slide Number Placeholder 3"/>
          <p:cNvSpPr>
            <a:spLocks noGrp="1"/>
          </p:cNvSpPr>
          <p:nvPr>
            <p:ph type="sldNum" sz="quarter" idx="12"/>
          </p:nvPr>
        </p:nvSpPr>
        <p:spPr>
          <a:xfrm>
            <a:off x="373632" y="6492875"/>
            <a:ext cx="2217168" cy="365125"/>
          </a:xfrm>
        </p:spPr>
        <p:txBody>
          <a:bodyPr/>
          <a:lstStyle/>
          <a:p>
            <a:fld id="{98DD2591-A950-4969-95F0-FB5ADEE756ED}" type="slidenum">
              <a:rPr lang="en-US" smtClean="0"/>
              <a:pPr/>
              <a:t>16</a:t>
            </a:fld>
            <a:endParaRPr lang="en-US" dirty="0"/>
          </a:p>
        </p:txBody>
      </p:sp>
      <p:graphicFrame>
        <p:nvGraphicFramePr>
          <p:cNvPr id="22" name="Table 21">
            <a:extLst>
              <a:ext uri="{FF2B5EF4-FFF2-40B4-BE49-F238E27FC236}">
                <a16:creationId xmlns:a16="http://schemas.microsoft.com/office/drawing/2014/main" id="{1D54E039-580C-4AC4-A848-F114F4D16049}"/>
              </a:ext>
            </a:extLst>
          </p:cNvPr>
          <p:cNvGraphicFramePr>
            <a:graphicFrameLocks noGrp="1"/>
          </p:cNvGraphicFramePr>
          <p:nvPr>
            <p:extLst>
              <p:ext uri="{D42A27DB-BD31-4B8C-83A1-F6EECF244321}">
                <p14:modId xmlns:p14="http://schemas.microsoft.com/office/powerpoint/2010/main" val="2036766264"/>
              </p:ext>
            </p:extLst>
          </p:nvPr>
        </p:nvGraphicFramePr>
        <p:xfrm>
          <a:off x="334963" y="983505"/>
          <a:ext cx="6675435" cy="5509370"/>
        </p:xfrm>
        <a:graphic>
          <a:graphicData uri="http://schemas.openxmlformats.org/drawingml/2006/table">
            <a:tbl>
              <a:tblPr bandRow="1">
                <a:tableStyleId>{7DF18680-E054-41AD-8BC1-D1AEF772440D}</a:tableStyleId>
              </a:tblPr>
              <a:tblGrid>
                <a:gridCol w="1112837">
                  <a:extLst>
                    <a:ext uri="{9D8B030D-6E8A-4147-A177-3AD203B41FA5}">
                      <a16:colId xmlns:a16="http://schemas.microsoft.com/office/drawing/2014/main" val="4256243275"/>
                    </a:ext>
                  </a:extLst>
                </a:gridCol>
                <a:gridCol w="744003">
                  <a:extLst>
                    <a:ext uri="{9D8B030D-6E8A-4147-A177-3AD203B41FA5}">
                      <a16:colId xmlns:a16="http://schemas.microsoft.com/office/drawing/2014/main" val="4067038195"/>
                    </a:ext>
                  </a:extLst>
                </a:gridCol>
                <a:gridCol w="963719">
                  <a:extLst>
                    <a:ext uri="{9D8B030D-6E8A-4147-A177-3AD203B41FA5}">
                      <a16:colId xmlns:a16="http://schemas.microsoft.com/office/drawing/2014/main" val="3134592849"/>
                    </a:ext>
                  </a:extLst>
                </a:gridCol>
                <a:gridCol w="963719">
                  <a:extLst>
                    <a:ext uri="{9D8B030D-6E8A-4147-A177-3AD203B41FA5}">
                      <a16:colId xmlns:a16="http://schemas.microsoft.com/office/drawing/2014/main" val="3767804626"/>
                    </a:ext>
                  </a:extLst>
                </a:gridCol>
                <a:gridCol w="963719">
                  <a:extLst>
                    <a:ext uri="{9D8B030D-6E8A-4147-A177-3AD203B41FA5}">
                      <a16:colId xmlns:a16="http://schemas.microsoft.com/office/drawing/2014/main" val="1668973466"/>
                    </a:ext>
                  </a:extLst>
                </a:gridCol>
                <a:gridCol w="963719">
                  <a:extLst>
                    <a:ext uri="{9D8B030D-6E8A-4147-A177-3AD203B41FA5}">
                      <a16:colId xmlns:a16="http://schemas.microsoft.com/office/drawing/2014/main" val="887089533"/>
                    </a:ext>
                  </a:extLst>
                </a:gridCol>
                <a:gridCol w="963719">
                  <a:extLst>
                    <a:ext uri="{9D8B030D-6E8A-4147-A177-3AD203B41FA5}">
                      <a16:colId xmlns:a16="http://schemas.microsoft.com/office/drawing/2014/main" val="3930909336"/>
                    </a:ext>
                  </a:extLst>
                </a:gridCol>
              </a:tblGrid>
              <a:tr h="41655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ZA" sz="1100" b="1" dirty="0"/>
                        <a:t>Firm type</a:t>
                      </a:r>
                    </a:p>
                  </a:txBody>
                  <a:tcPr anchor="ctr"/>
                </a:tc>
                <a:tc>
                  <a:txBody>
                    <a:bodyPr/>
                    <a:lstStyle/>
                    <a:p>
                      <a:pPr marL="0" indent="0" algn="ctr">
                        <a:buNone/>
                      </a:pPr>
                      <a:r>
                        <a:rPr lang="en-ZA" sz="1100" b="1" dirty="0"/>
                        <a:t>Management </a:t>
                      </a:r>
                    </a:p>
                  </a:txBody>
                  <a:tcPr anchor="ctr"/>
                </a:tc>
                <a:tc>
                  <a:txBody>
                    <a:bodyPr/>
                    <a:lstStyle/>
                    <a:p>
                      <a:pPr marL="0" indent="0" algn="ctr">
                        <a:buNone/>
                      </a:pPr>
                      <a:r>
                        <a:rPr lang="en-ZA" sz="1100" b="1" dirty="0"/>
                        <a:t>Professional </a:t>
                      </a:r>
                    </a:p>
                  </a:txBody>
                  <a:tcPr anchor="ctr"/>
                </a:tc>
                <a:tc>
                  <a:txBody>
                    <a:bodyPr/>
                    <a:lstStyle/>
                    <a:p>
                      <a:pPr marL="0" indent="0" algn="ctr">
                        <a:buNone/>
                      </a:pPr>
                      <a:r>
                        <a:rPr lang="en-ZA" sz="1100" b="1" dirty="0"/>
                        <a:t>Supervisor</a:t>
                      </a:r>
                    </a:p>
                  </a:txBody>
                  <a:tcPr anchor="ctr"/>
                </a:tc>
                <a:tc>
                  <a:txBody>
                    <a:bodyPr/>
                    <a:lstStyle/>
                    <a:p>
                      <a:pPr marL="0" indent="0" algn="ctr">
                        <a:buNone/>
                      </a:pPr>
                      <a:r>
                        <a:rPr lang="en-ZA" sz="1100" b="1" dirty="0"/>
                        <a:t>Artisan</a:t>
                      </a:r>
                    </a:p>
                  </a:txBody>
                  <a:tcPr anchor="ctr"/>
                </a:tc>
                <a:tc>
                  <a:txBody>
                    <a:bodyPr/>
                    <a:lstStyle/>
                    <a:p>
                      <a:pPr marL="0" indent="0" algn="ctr">
                        <a:buNone/>
                      </a:pPr>
                      <a:r>
                        <a:rPr lang="en-ZA" sz="1100" b="1" dirty="0"/>
                        <a:t>Production</a:t>
                      </a:r>
                    </a:p>
                  </a:txBody>
                  <a:tcPr anchor="ctr"/>
                </a:tc>
                <a:tc>
                  <a:txBody>
                    <a:bodyPr/>
                    <a:lstStyle/>
                    <a:p>
                      <a:pPr marL="0" indent="0" algn="ctr">
                        <a:buNone/>
                      </a:pPr>
                      <a:r>
                        <a:rPr lang="en-ZA" sz="1100" b="1" dirty="0"/>
                        <a:t>Other</a:t>
                      </a:r>
                    </a:p>
                  </a:txBody>
                  <a:tcPr anchor="ctr"/>
                </a:tc>
                <a:extLst>
                  <a:ext uri="{0D108BD9-81ED-4DB2-BD59-A6C34878D82A}">
                    <a16:rowId xmlns:a16="http://schemas.microsoft.com/office/drawing/2014/main" val="373106461"/>
                  </a:ext>
                </a:extLst>
              </a:tr>
              <a:tr h="38576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sz="1100" b="1" dirty="0"/>
                        <a:t>Components</a:t>
                      </a:r>
                    </a:p>
                  </a:txBody>
                  <a:tcPr anchor="ctr"/>
                </a:tc>
                <a:tc>
                  <a:txBody>
                    <a:bodyPr/>
                    <a:lstStyle/>
                    <a:p>
                      <a:pPr algn="ctr" fontAlgn="b"/>
                      <a:r>
                        <a:rPr lang="en-ZA" sz="1100" b="0" i="0" u="none" strike="noStrike" dirty="0">
                          <a:solidFill>
                            <a:srgbClr val="000000"/>
                          </a:solidFill>
                          <a:effectLst/>
                          <a:latin typeface="Calibri" panose="020F0502020204030204" pitchFamily="34" charset="0"/>
                        </a:rPr>
                        <a:t>7%</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3%</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6%</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3%</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74%</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7%</a:t>
                      </a:r>
                    </a:p>
                  </a:txBody>
                  <a:tcPr marL="6350" marR="6350" marT="6350" marB="0" anchor="ctr"/>
                </a:tc>
                <a:extLst>
                  <a:ext uri="{0D108BD9-81ED-4DB2-BD59-A6C34878D82A}">
                    <a16:rowId xmlns:a16="http://schemas.microsoft.com/office/drawing/2014/main" val="238465490"/>
                  </a:ext>
                </a:extLst>
              </a:tr>
              <a:tr h="252907">
                <a:tc>
                  <a:txBody>
                    <a:bodyPr/>
                    <a:lstStyle/>
                    <a:p>
                      <a:r>
                        <a:rPr lang="en-GB" sz="1100" b="1" dirty="0"/>
                        <a:t>Electronics </a:t>
                      </a:r>
                    </a:p>
                  </a:txBody>
                  <a:tcPr anchor="ctr"/>
                </a:tc>
                <a:tc>
                  <a:txBody>
                    <a:bodyPr/>
                    <a:lstStyle/>
                    <a:p>
                      <a:pPr algn="ctr" fontAlgn="b"/>
                      <a:r>
                        <a:rPr lang="en-ZA" sz="1100" b="0" i="0" u="none" strike="noStrike">
                          <a:solidFill>
                            <a:srgbClr val="000000"/>
                          </a:solidFill>
                          <a:effectLst/>
                          <a:latin typeface="Calibri" panose="020F0502020204030204" pitchFamily="34" charset="0"/>
                        </a:rPr>
                        <a:t>3%</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5%</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8%</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2%</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71%</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11%</a:t>
                      </a:r>
                    </a:p>
                  </a:txBody>
                  <a:tcPr marL="6350" marR="6350" marT="6350" marB="0" anchor="ctr"/>
                </a:tc>
                <a:extLst>
                  <a:ext uri="{0D108BD9-81ED-4DB2-BD59-A6C34878D82A}">
                    <a16:rowId xmlns:a16="http://schemas.microsoft.com/office/drawing/2014/main" val="3615065533"/>
                  </a:ext>
                </a:extLst>
              </a:tr>
              <a:tr h="385764">
                <a:tc>
                  <a:txBody>
                    <a:bodyPr/>
                    <a:lstStyle/>
                    <a:p>
                      <a:r>
                        <a:rPr lang="en-GB" sz="1100" b="1" dirty="0"/>
                        <a:t>Foundry/forge</a:t>
                      </a:r>
                    </a:p>
                  </a:txBody>
                  <a:tcPr anchor="ctr"/>
                </a:tc>
                <a:tc>
                  <a:txBody>
                    <a:bodyPr/>
                    <a:lstStyle/>
                    <a:p>
                      <a:pPr algn="ctr" fontAlgn="b"/>
                      <a:r>
                        <a:rPr lang="en-ZA" sz="1100" b="0" i="0" u="none" strike="noStrike">
                          <a:solidFill>
                            <a:srgbClr val="000000"/>
                          </a:solidFill>
                          <a:effectLst/>
                          <a:latin typeface="Calibri" panose="020F0502020204030204" pitchFamily="34" charset="0"/>
                        </a:rPr>
                        <a:t>3%</a:t>
                      </a:r>
                    </a:p>
                  </a:txBody>
                  <a:tcPr marL="6350" marR="6350" marT="6350" marB="0" anchor="ctr"/>
                </a:tc>
                <a:tc>
                  <a:txBody>
                    <a:bodyPr/>
                    <a:lstStyle/>
                    <a:p>
                      <a:pPr algn="ctr" fontAlgn="b"/>
                      <a:r>
                        <a:rPr lang="en-ZA" sz="1100" b="0" i="0" u="none" strike="noStrike" dirty="0">
                          <a:solidFill>
                            <a:srgbClr val="000000"/>
                          </a:solidFill>
                          <a:effectLst/>
                          <a:latin typeface="Calibri" panose="020F0502020204030204" pitchFamily="34" charset="0"/>
                        </a:rPr>
                        <a:t>2%</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9%</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10%</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61%</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14%</a:t>
                      </a:r>
                    </a:p>
                  </a:txBody>
                  <a:tcPr marL="6350" marR="6350" marT="6350" marB="0" anchor="ctr"/>
                </a:tc>
                <a:extLst>
                  <a:ext uri="{0D108BD9-81ED-4DB2-BD59-A6C34878D82A}">
                    <a16:rowId xmlns:a16="http://schemas.microsoft.com/office/drawing/2014/main" val="1009548065"/>
                  </a:ext>
                </a:extLst>
              </a:tr>
              <a:tr h="2529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sz="1100" b="1" dirty="0"/>
                        <a:t>Glass </a:t>
                      </a:r>
                    </a:p>
                  </a:txBody>
                  <a:tcPr anchor="ctr"/>
                </a:tc>
                <a:tc>
                  <a:txBody>
                    <a:bodyPr/>
                    <a:lstStyle/>
                    <a:p>
                      <a:pPr algn="ctr" fontAlgn="b"/>
                      <a:r>
                        <a:rPr lang="en-ZA" sz="1100" b="0" i="0" u="none" strike="noStrike">
                          <a:solidFill>
                            <a:srgbClr val="000000"/>
                          </a:solidFill>
                          <a:effectLst/>
                          <a:latin typeface="Calibri" panose="020F0502020204030204" pitchFamily="34" charset="0"/>
                        </a:rPr>
                        <a:t>2%</a:t>
                      </a:r>
                    </a:p>
                  </a:txBody>
                  <a:tcPr marL="6350" marR="6350" marT="6350" marB="0" anchor="ctr"/>
                </a:tc>
                <a:tc>
                  <a:txBody>
                    <a:bodyPr/>
                    <a:lstStyle/>
                    <a:p>
                      <a:pPr algn="ctr" fontAlgn="b"/>
                      <a:r>
                        <a:rPr lang="en-ZA" sz="1100" b="0" i="0" u="none" strike="noStrike" dirty="0">
                          <a:solidFill>
                            <a:srgbClr val="000000"/>
                          </a:solidFill>
                          <a:effectLst/>
                          <a:latin typeface="Calibri" panose="020F0502020204030204" pitchFamily="34" charset="0"/>
                        </a:rPr>
                        <a:t>3%</a:t>
                      </a:r>
                    </a:p>
                  </a:txBody>
                  <a:tcPr marL="6350" marR="6350" marT="6350" marB="0" anchor="ctr"/>
                </a:tc>
                <a:tc>
                  <a:txBody>
                    <a:bodyPr/>
                    <a:lstStyle/>
                    <a:p>
                      <a:pPr algn="ctr" fontAlgn="b"/>
                      <a:r>
                        <a:rPr lang="en-ZA" sz="1100" b="0" i="0" u="none" strike="noStrike" dirty="0">
                          <a:solidFill>
                            <a:srgbClr val="000000"/>
                          </a:solidFill>
                          <a:effectLst/>
                          <a:latin typeface="Calibri" panose="020F0502020204030204" pitchFamily="34" charset="0"/>
                        </a:rPr>
                        <a:t>12%</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4%</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71%</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8%</a:t>
                      </a:r>
                    </a:p>
                  </a:txBody>
                  <a:tcPr marL="6350" marR="6350" marT="6350" marB="0" anchor="ctr"/>
                </a:tc>
                <a:extLst>
                  <a:ext uri="{0D108BD9-81ED-4DB2-BD59-A6C34878D82A}">
                    <a16:rowId xmlns:a16="http://schemas.microsoft.com/office/drawing/2014/main" val="1255323572"/>
                  </a:ext>
                </a:extLst>
              </a:tr>
              <a:tr h="2529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sz="1100" b="1" kern="1200" dirty="0">
                          <a:solidFill>
                            <a:schemeClr val="dk1"/>
                          </a:solidFill>
                          <a:latin typeface="+mn-lt"/>
                          <a:ea typeface="+mn-ea"/>
                          <a:cs typeface="+mn-cs"/>
                        </a:rPr>
                        <a:t>Harnesses</a:t>
                      </a:r>
                    </a:p>
                  </a:txBody>
                  <a:tcPr anchor="ctr"/>
                </a:tc>
                <a:tc>
                  <a:txBody>
                    <a:bodyPr/>
                    <a:lstStyle/>
                    <a:p>
                      <a:pPr algn="ctr" fontAlgn="b"/>
                      <a:r>
                        <a:rPr lang="en-ZA" sz="1100" b="0" i="0" u="none" strike="noStrike">
                          <a:solidFill>
                            <a:srgbClr val="000000"/>
                          </a:solidFill>
                          <a:effectLst/>
                          <a:latin typeface="Calibri" panose="020F0502020204030204" pitchFamily="34" charset="0"/>
                        </a:rPr>
                        <a:t>3%</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4%</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9%</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1%</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73%</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11%</a:t>
                      </a:r>
                    </a:p>
                  </a:txBody>
                  <a:tcPr marL="6350" marR="6350" marT="6350" marB="0" anchor="ctr"/>
                </a:tc>
                <a:extLst>
                  <a:ext uri="{0D108BD9-81ED-4DB2-BD59-A6C34878D82A}">
                    <a16:rowId xmlns:a16="http://schemas.microsoft.com/office/drawing/2014/main" val="3727285642"/>
                  </a:ext>
                </a:extLst>
              </a:tr>
              <a:tr h="38576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sz="1100" b="1" kern="1200" dirty="0">
                          <a:solidFill>
                            <a:schemeClr val="dk1"/>
                          </a:solidFill>
                          <a:latin typeface="+mn-lt"/>
                          <a:ea typeface="+mn-ea"/>
                          <a:cs typeface="+mn-cs"/>
                        </a:rPr>
                        <a:t>Heat transfer</a:t>
                      </a:r>
                      <a:endParaRPr lang="en-GB" sz="1100" b="1" kern="1200" dirty="0">
                        <a:solidFill>
                          <a:schemeClr val="dk1"/>
                        </a:solidFill>
                        <a:latin typeface="+mn-lt"/>
                        <a:ea typeface="+mn-ea"/>
                        <a:cs typeface="+mn-cs"/>
                      </a:endParaRPr>
                    </a:p>
                  </a:txBody>
                  <a:tcPr anchor="ctr"/>
                </a:tc>
                <a:tc>
                  <a:txBody>
                    <a:bodyPr/>
                    <a:lstStyle/>
                    <a:p>
                      <a:pPr algn="ctr" fontAlgn="b"/>
                      <a:r>
                        <a:rPr lang="en-ZA" sz="1100" b="0" i="0" u="none" strike="noStrike">
                          <a:solidFill>
                            <a:srgbClr val="000000"/>
                          </a:solidFill>
                          <a:effectLst/>
                          <a:latin typeface="Calibri" panose="020F0502020204030204" pitchFamily="34" charset="0"/>
                        </a:rPr>
                        <a:t>5%</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9%</a:t>
                      </a:r>
                    </a:p>
                  </a:txBody>
                  <a:tcPr marL="6350" marR="6350" marT="6350" marB="0" anchor="ctr"/>
                </a:tc>
                <a:tc>
                  <a:txBody>
                    <a:bodyPr/>
                    <a:lstStyle/>
                    <a:p>
                      <a:pPr algn="ctr" fontAlgn="b"/>
                      <a:r>
                        <a:rPr lang="en-ZA" sz="1100" b="0" i="0" u="none" strike="noStrike" dirty="0">
                          <a:solidFill>
                            <a:srgbClr val="000000"/>
                          </a:solidFill>
                          <a:effectLst/>
                          <a:latin typeface="Calibri" panose="020F0502020204030204" pitchFamily="34" charset="0"/>
                        </a:rPr>
                        <a:t>7%</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6%</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53%</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21%</a:t>
                      </a:r>
                    </a:p>
                  </a:txBody>
                  <a:tcPr marL="6350" marR="6350" marT="6350" marB="0" anchor="ctr"/>
                </a:tc>
                <a:extLst>
                  <a:ext uri="{0D108BD9-81ED-4DB2-BD59-A6C34878D82A}">
                    <a16:rowId xmlns:a16="http://schemas.microsoft.com/office/drawing/2014/main" val="3400530961"/>
                  </a:ext>
                </a:extLst>
              </a:tr>
              <a:tr h="38576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sz="1100" b="1" kern="1200" dirty="0">
                          <a:solidFill>
                            <a:schemeClr val="dk1"/>
                          </a:solidFill>
                          <a:latin typeface="+mn-lt"/>
                          <a:ea typeface="+mn-ea"/>
                          <a:cs typeface="+mn-cs"/>
                        </a:rPr>
                        <a:t>JIT Assembly</a:t>
                      </a:r>
                      <a:endParaRPr lang="en-GB" sz="1100" b="1" kern="1200" dirty="0">
                        <a:solidFill>
                          <a:schemeClr val="dk1"/>
                        </a:solidFill>
                        <a:latin typeface="+mn-lt"/>
                        <a:ea typeface="+mn-ea"/>
                        <a:cs typeface="+mn-cs"/>
                      </a:endParaRPr>
                    </a:p>
                  </a:txBody>
                  <a:tcPr anchor="ctr"/>
                </a:tc>
                <a:tc>
                  <a:txBody>
                    <a:bodyPr/>
                    <a:lstStyle/>
                    <a:p>
                      <a:pPr algn="ctr" fontAlgn="b"/>
                      <a:r>
                        <a:rPr lang="en-ZA" sz="1100" b="0" i="0" u="none" strike="noStrike">
                          <a:solidFill>
                            <a:srgbClr val="000000"/>
                          </a:solidFill>
                          <a:effectLst/>
                          <a:latin typeface="Calibri" panose="020F0502020204030204" pitchFamily="34" charset="0"/>
                        </a:rPr>
                        <a:t>3%</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16%</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6%</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5%</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62%</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8%</a:t>
                      </a:r>
                    </a:p>
                  </a:txBody>
                  <a:tcPr marL="6350" marR="6350" marT="6350" marB="0" anchor="ctr"/>
                </a:tc>
                <a:extLst>
                  <a:ext uri="{0D108BD9-81ED-4DB2-BD59-A6C34878D82A}">
                    <a16:rowId xmlns:a16="http://schemas.microsoft.com/office/drawing/2014/main" val="3007651198"/>
                  </a:ext>
                </a:extLst>
              </a:tr>
              <a:tr h="41655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sz="1100" b="1" kern="1200" dirty="0">
                          <a:solidFill>
                            <a:schemeClr val="dk1"/>
                          </a:solidFill>
                          <a:latin typeface="+mn-lt"/>
                          <a:ea typeface="+mn-ea"/>
                          <a:cs typeface="+mn-cs"/>
                        </a:rPr>
                        <a:t>Metal fabrication</a:t>
                      </a:r>
                      <a:endParaRPr lang="en-GB" sz="1100" b="1" kern="1200" dirty="0">
                        <a:solidFill>
                          <a:schemeClr val="dk1"/>
                        </a:solidFill>
                        <a:latin typeface="+mn-lt"/>
                        <a:ea typeface="+mn-ea"/>
                        <a:cs typeface="+mn-cs"/>
                      </a:endParaRPr>
                    </a:p>
                  </a:txBody>
                  <a:tcPr anchor="ctr"/>
                </a:tc>
                <a:tc>
                  <a:txBody>
                    <a:bodyPr/>
                    <a:lstStyle/>
                    <a:p>
                      <a:pPr algn="ctr" fontAlgn="b"/>
                      <a:r>
                        <a:rPr lang="en-ZA" sz="1100" b="0" i="0" u="none" strike="noStrike">
                          <a:solidFill>
                            <a:srgbClr val="000000"/>
                          </a:solidFill>
                          <a:effectLst/>
                          <a:latin typeface="Calibri" panose="020F0502020204030204" pitchFamily="34" charset="0"/>
                        </a:rPr>
                        <a:t>7%</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3%</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7%</a:t>
                      </a:r>
                    </a:p>
                  </a:txBody>
                  <a:tcPr marL="6350" marR="6350" marT="6350" marB="0" anchor="ctr"/>
                </a:tc>
                <a:tc>
                  <a:txBody>
                    <a:bodyPr/>
                    <a:lstStyle/>
                    <a:p>
                      <a:pPr algn="ctr" fontAlgn="b"/>
                      <a:r>
                        <a:rPr lang="en-ZA" sz="1100" b="0" i="0" u="none" strike="noStrike" dirty="0">
                          <a:solidFill>
                            <a:srgbClr val="000000"/>
                          </a:solidFill>
                          <a:effectLst/>
                          <a:latin typeface="Calibri" panose="020F0502020204030204" pitchFamily="34" charset="0"/>
                        </a:rPr>
                        <a:t>6%</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69%</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8%</a:t>
                      </a:r>
                    </a:p>
                  </a:txBody>
                  <a:tcPr marL="6350" marR="6350" marT="6350" marB="0" anchor="ctr"/>
                </a:tc>
                <a:extLst>
                  <a:ext uri="{0D108BD9-81ED-4DB2-BD59-A6C34878D82A}">
                    <a16:rowId xmlns:a16="http://schemas.microsoft.com/office/drawing/2014/main" val="428422866"/>
                  </a:ext>
                </a:extLst>
              </a:tr>
              <a:tr h="416553">
                <a:tc>
                  <a:txBody>
                    <a:bodyPr/>
                    <a:lstStyle/>
                    <a:p>
                      <a:pPr algn="l"/>
                      <a:r>
                        <a:rPr lang="en-GB" sz="1100" b="1" kern="1200" dirty="0">
                          <a:solidFill>
                            <a:schemeClr val="dk1"/>
                          </a:solidFill>
                          <a:latin typeface="+mn-lt"/>
                          <a:ea typeface="+mn-ea"/>
                          <a:cs typeface="+mn-cs"/>
                        </a:rPr>
                        <a:t>Metal form/press</a:t>
                      </a:r>
                    </a:p>
                  </a:txBody>
                  <a:tcPr anchor="ctr"/>
                </a:tc>
                <a:tc>
                  <a:txBody>
                    <a:bodyPr/>
                    <a:lstStyle/>
                    <a:p>
                      <a:pPr algn="ctr" fontAlgn="b"/>
                      <a:r>
                        <a:rPr lang="en-ZA" sz="1100" b="0" i="0" u="none" strike="noStrike">
                          <a:solidFill>
                            <a:srgbClr val="000000"/>
                          </a:solidFill>
                          <a:effectLst/>
                          <a:latin typeface="Calibri" panose="020F0502020204030204" pitchFamily="34" charset="0"/>
                        </a:rPr>
                        <a:t>7%</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8%</a:t>
                      </a:r>
                    </a:p>
                  </a:txBody>
                  <a:tcPr marL="6350" marR="6350" marT="6350" marB="0" anchor="ctr"/>
                </a:tc>
                <a:tc>
                  <a:txBody>
                    <a:bodyPr/>
                    <a:lstStyle/>
                    <a:p>
                      <a:pPr algn="ctr" fontAlgn="b"/>
                      <a:r>
                        <a:rPr lang="en-ZA" sz="1100" b="0" i="0" u="none" strike="noStrike" dirty="0">
                          <a:solidFill>
                            <a:srgbClr val="000000"/>
                          </a:solidFill>
                          <a:effectLst/>
                          <a:latin typeface="Calibri" panose="020F0502020204030204" pitchFamily="34" charset="0"/>
                        </a:rPr>
                        <a:t>8%</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4%</a:t>
                      </a:r>
                    </a:p>
                  </a:txBody>
                  <a:tcPr marL="6350" marR="6350" marT="6350" marB="0" anchor="ctr"/>
                </a:tc>
                <a:tc>
                  <a:txBody>
                    <a:bodyPr/>
                    <a:lstStyle/>
                    <a:p>
                      <a:pPr algn="ctr" fontAlgn="b"/>
                      <a:r>
                        <a:rPr lang="en-ZA" sz="1100" b="0" i="0" u="none" strike="noStrike" dirty="0">
                          <a:solidFill>
                            <a:srgbClr val="000000"/>
                          </a:solidFill>
                          <a:effectLst/>
                          <a:latin typeface="Calibri" panose="020F0502020204030204" pitchFamily="34" charset="0"/>
                        </a:rPr>
                        <a:t>64%</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9%</a:t>
                      </a:r>
                    </a:p>
                  </a:txBody>
                  <a:tcPr marL="6350" marR="6350" marT="6350" marB="0" anchor="ctr"/>
                </a:tc>
                <a:extLst>
                  <a:ext uri="{0D108BD9-81ED-4DB2-BD59-A6C34878D82A}">
                    <a16:rowId xmlns:a16="http://schemas.microsoft.com/office/drawing/2014/main" val="1724460251"/>
                  </a:ext>
                </a:extLst>
              </a:tr>
              <a:tr h="53731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sz="1100" b="1" kern="1200" dirty="0">
                          <a:solidFill>
                            <a:schemeClr val="dk1"/>
                          </a:solidFill>
                          <a:latin typeface="+mn-lt"/>
                          <a:ea typeface="+mn-ea"/>
                          <a:cs typeface="+mn-cs"/>
                        </a:rPr>
                        <a:t>Other (paint/rubber)</a:t>
                      </a:r>
                    </a:p>
                  </a:txBody>
                  <a:tcPr anchor="ctr"/>
                </a:tc>
                <a:tc>
                  <a:txBody>
                    <a:bodyPr/>
                    <a:lstStyle/>
                    <a:p>
                      <a:pPr algn="ctr" fontAlgn="b"/>
                      <a:r>
                        <a:rPr lang="en-ZA" sz="1100" b="0" i="0" u="none" strike="noStrike">
                          <a:solidFill>
                            <a:srgbClr val="000000"/>
                          </a:solidFill>
                          <a:effectLst/>
                          <a:latin typeface="Calibri" panose="020F0502020204030204" pitchFamily="34" charset="0"/>
                        </a:rPr>
                        <a:t>5%</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6%</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7%</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4%</a:t>
                      </a:r>
                    </a:p>
                  </a:txBody>
                  <a:tcPr marL="6350" marR="6350" marT="6350" marB="0" anchor="ctr"/>
                </a:tc>
                <a:tc>
                  <a:txBody>
                    <a:bodyPr/>
                    <a:lstStyle/>
                    <a:p>
                      <a:pPr algn="ctr" fontAlgn="b"/>
                      <a:r>
                        <a:rPr lang="en-ZA" sz="1100" b="0" i="0" u="none" strike="noStrike" dirty="0">
                          <a:solidFill>
                            <a:srgbClr val="000000"/>
                          </a:solidFill>
                          <a:effectLst/>
                          <a:latin typeface="Calibri" panose="020F0502020204030204" pitchFamily="34" charset="0"/>
                        </a:rPr>
                        <a:t>71%</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8%</a:t>
                      </a:r>
                    </a:p>
                  </a:txBody>
                  <a:tcPr marL="6350" marR="6350" marT="6350" marB="0" anchor="ctr"/>
                </a:tc>
                <a:extLst>
                  <a:ext uri="{0D108BD9-81ED-4DB2-BD59-A6C34878D82A}">
                    <a16:rowId xmlns:a16="http://schemas.microsoft.com/office/drawing/2014/main" val="1103240588"/>
                  </a:ext>
                </a:extLst>
              </a:tr>
              <a:tr h="41655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sz="1100" b="1" kern="1200" dirty="0">
                          <a:solidFill>
                            <a:schemeClr val="dk1"/>
                          </a:solidFill>
                          <a:latin typeface="+mn-lt"/>
                          <a:ea typeface="+mn-ea"/>
                          <a:cs typeface="+mn-cs"/>
                        </a:rPr>
                        <a:t>Plastic Moulding</a:t>
                      </a:r>
                    </a:p>
                  </a:txBody>
                  <a:tcPr anchor="ctr"/>
                </a:tc>
                <a:tc>
                  <a:txBody>
                    <a:bodyPr/>
                    <a:lstStyle/>
                    <a:p>
                      <a:pPr algn="ctr" fontAlgn="b"/>
                      <a:r>
                        <a:rPr lang="en-ZA" sz="1100" b="0" i="0" u="none" strike="noStrike">
                          <a:solidFill>
                            <a:srgbClr val="000000"/>
                          </a:solidFill>
                          <a:effectLst/>
                          <a:latin typeface="Calibri" panose="020F0502020204030204" pitchFamily="34" charset="0"/>
                        </a:rPr>
                        <a:t>8%</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5%</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5%</a:t>
                      </a:r>
                    </a:p>
                  </a:txBody>
                  <a:tcPr marL="6350" marR="6350" marT="6350" marB="0" anchor="ctr"/>
                </a:tc>
                <a:tc>
                  <a:txBody>
                    <a:bodyPr/>
                    <a:lstStyle/>
                    <a:p>
                      <a:pPr algn="ctr" fontAlgn="b"/>
                      <a:r>
                        <a:rPr lang="en-ZA" sz="1100" b="0" i="0" u="none" strike="noStrike" dirty="0">
                          <a:solidFill>
                            <a:srgbClr val="000000"/>
                          </a:solidFill>
                          <a:effectLst/>
                          <a:latin typeface="Calibri" panose="020F0502020204030204" pitchFamily="34" charset="0"/>
                        </a:rPr>
                        <a:t>6%</a:t>
                      </a:r>
                    </a:p>
                  </a:txBody>
                  <a:tcPr marL="6350" marR="6350" marT="6350" marB="0" anchor="ctr"/>
                </a:tc>
                <a:tc>
                  <a:txBody>
                    <a:bodyPr/>
                    <a:lstStyle/>
                    <a:p>
                      <a:pPr algn="ctr" fontAlgn="b"/>
                      <a:r>
                        <a:rPr lang="en-ZA" sz="1100" b="0" i="0" u="none" strike="noStrike" dirty="0">
                          <a:solidFill>
                            <a:srgbClr val="000000"/>
                          </a:solidFill>
                          <a:effectLst/>
                          <a:latin typeface="Calibri" panose="020F0502020204030204" pitchFamily="34" charset="0"/>
                        </a:rPr>
                        <a:t>73%</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3%</a:t>
                      </a:r>
                    </a:p>
                  </a:txBody>
                  <a:tcPr marL="6350" marR="6350" marT="6350" marB="0" anchor="ctr"/>
                </a:tc>
                <a:extLst>
                  <a:ext uri="{0D108BD9-81ED-4DB2-BD59-A6C34878D82A}">
                    <a16:rowId xmlns:a16="http://schemas.microsoft.com/office/drawing/2014/main" val="3221946141"/>
                  </a:ext>
                </a:extLst>
              </a:tr>
              <a:tr h="41655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sz="1100" b="1" kern="1200" dirty="0">
                          <a:solidFill>
                            <a:schemeClr val="dk1"/>
                          </a:solidFill>
                          <a:latin typeface="+mn-lt"/>
                          <a:ea typeface="+mn-ea"/>
                          <a:cs typeface="+mn-cs"/>
                        </a:rPr>
                        <a:t>Precision Machining</a:t>
                      </a:r>
                    </a:p>
                  </a:txBody>
                  <a:tcPr anchor="ctr"/>
                </a:tc>
                <a:tc>
                  <a:txBody>
                    <a:bodyPr/>
                    <a:lstStyle/>
                    <a:p>
                      <a:pPr algn="ctr" fontAlgn="b"/>
                      <a:r>
                        <a:rPr lang="en-ZA" sz="1100" b="0" i="0" u="none" strike="noStrike">
                          <a:solidFill>
                            <a:srgbClr val="000000"/>
                          </a:solidFill>
                          <a:effectLst/>
                          <a:latin typeface="Calibri" panose="020F0502020204030204" pitchFamily="34" charset="0"/>
                        </a:rPr>
                        <a:t>0%</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1%</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11%</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27%</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57%</a:t>
                      </a:r>
                    </a:p>
                  </a:txBody>
                  <a:tcPr marL="6350" marR="6350" marT="6350" marB="0" anchor="ctr"/>
                </a:tc>
                <a:tc>
                  <a:txBody>
                    <a:bodyPr/>
                    <a:lstStyle/>
                    <a:p>
                      <a:pPr algn="ctr" fontAlgn="b"/>
                      <a:r>
                        <a:rPr lang="en-ZA" sz="1100" b="0" i="0" u="none" strike="noStrike" dirty="0">
                          <a:solidFill>
                            <a:srgbClr val="000000"/>
                          </a:solidFill>
                          <a:effectLst/>
                          <a:latin typeface="Calibri" panose="020F0502020204030204" pitchFamily="34" charset="0"/>
                        </a:rPr>
                        <a:t>3%</a:t>
                      </a:r>
                    </a:p>
                  </a:txBody>
                  <a:tcPr marL="6350" marR="6350" marT="6350" marB="0" anchor="ctr"/>
                </a:tc>
                <a:extLst>
                  <a:ext uri="{0D108BD9-81ED-4DB2-BD59-A6C34878D82A}">
                    <a16:rowId xmlns:a16="http://schemas.microsoft.com/office/drawing/2014/main" val="758032511"/>
                  </a:ext>
                </a:extLst>
              </a:tr>
              <a:tr h="2529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sz="1100" b="1" kern="1200" dirty="0">
                          <a:solidFill>
                            <a:schemeClr val="dk1"/>
                          </a:solidFill>
                          <a:latin typeface="+mn-lt"/>
                          <a:ea typeface="+mn-ea"/>
                          <a:cs typeface="+mn-cs"/>
                        </a:rPr>
                        <a:t>Trim </a:t>
                      </a:r>
                    </a:p>
                  </a:txBody>
                  <a:tcPr anchor="ctr"/>
                </a:tc>
                <a:tc>
                  <a:txBody>
                    <a:bodyPr/>
                    <a:lstStyle/>
                    <a:p>
                      <a:pPr algn="ctr" fontAlgn="b"/>
                      <a:r>
                        <a:rPr lang="en-ZA" sz="1100" b="0" i="0" u="none" strike="noStrike">
                          <a:solidFill>
                            <a:srgbClr val="000000"/>
                          </a:solidFill>
                          <a:effectLst/>
                          <a:latin typeface="Calibri" panose="020F0502020204030204" pitchFamily="34" charset="0"/>
                        </a:rPr>
                        <a:t>4%</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2%</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6%</a:t>
                      </a:r>
                    </a:p>
                  </a:txBody>
                  <a:tcPr marL="6350" marR="6350" marT="6350" marB="0" anchor="ctr"/>
                </a:tc>
                <a:tc>
                  <a:txBody>
                    <a:bodyPr/>
                    <a:lstStyle/>
                    <a:p>
                      <a:pPr algn="ctr" fontAlgn="b"/>
                      <a:r>
                        <a:rPr lang="en-ZA" sz="1100" b="0" i="0" u="none" strike="noStrike">
                          <a:solidFill>
                            <a:srgbClr val="000000"/>
                          </a:solidFill>
                          <a:effectLst/>
                          <a:latin typeface="Calibri" panose="020F0502020204030204" pitchFamily="34" charset="0"/>
                        </a:rPr>
                        <a:t>3%</a:t>
                      </a:r>
                    </a:p>
                  </a:txBody>
                  <a:tcPr marL="6350" marR="6350" marT="6350" marB="0" anchor="ctr"/>
                </a:tc>
                <a:tc>
                  <a:txBody>
                    <a:bodyPr/>
                    <a:lstStyle/>
                    <a:p>
                      <a:pPr algn="ctr" fontAlgn="b"/>
                      <a:r>
                        <a:rPr lang="en-ZA" sz="1100" b="0" i="0" u="none" strike="noStrike" dirty="0">
                          <a:solidFill>
                            <a:srgbClr val="000000"/>
                          </a:solidFill>
                          <a:effectLst/>
                          <a:latin typeface="Calibri" panose="020F0502020204030204" pitchFamily="34" charset="0"/>
                        </a:rPr>
                        <a:t>81%</a:t>
                      </a:r>
                    </a:p>
                  </a:txBody>
                  <a:tcPr marL="6350" marR="6350" marT="6350" marB="0" anchor="ctr"/>
                </a:tc>
                <a:tc>
                  <a:txBody>
                    <a:bodyPr/>
                    <a:lstStyle/>
                    <a:p>
                      <a:pPr algn="ctr" fontAlgn="b"/>
                      <a:r>
                        <a:rPr lang="en-ZA" sz="1100" b="0" i="0" u="none" strike="noStrike" dirty="0">
                          <a:solidFill>
                            <a:srgbClr val="000000"/>
                          </a:solidFill>
                          <a:effectLst/>
                          <a:latin typeface="Calibri" panose="020F0502020204030204" pitchFamily="34" charset="0"/>
                        </a:rPr>
                        <a:t>4%</a:t>
                      </a:r>
                    </a:p>
                  </a:txBody>
                  <a:tcPr marL="6350" marR="6350" marT="6350" marB="0" anchor="ctr"/>
                </a:tc>
                <a:extLst>
                  <a:ext uri="{0D108BD9-81ED-4DB2-BD59-A6C34878D82A}">
                    <a16:rowId xmlns:a16="http://schemas.microsoft.com/office/drawing/2014/main" val="102849047"/>
                  </a:ext>
                </a:extLst>
              </a:tr>
              <a:tr h="2529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sz="1100" b="1" kern="1200" dirty="0">
                          <a:solidFill>
                            <a:schemeClr val="dk1"/>
                          </a:solidFill>
                          <a:latin typeface="+mn-lt"/>
                          <a:ea typeface="+mn-ea"/>
                          <a:cs typeface="+mn-cs"/>
                        </a:rPr>
                        <a:t>Average</a:t>
                      </a:r>
                    </a:p>
                  </a:txBody>
                  <a:tcPr anchor="ctr"/>
                </a:tc>
                <a:tc>
                  <a:txBody>
                    <a:bodyPr/>
                    <a:lstStyle/>
                    <a:p>
                      <a:pPr algn="ctr" fontAlgn="b"/>
                      <a:r>
                        <a:rPr lang="en-ZA" sz="1100" b="1" i="0" u="none" strike="noStrike">
                          <a:solidFill>
                            <a:srgbClr val="000000"/>
                          </a:solidFill>
                          <a:effectLst/>
                          <a:latin typeface="Calibri" panose="020F0502020204030204" pitchFamily="34" charset="0"/>
                        </a:rPr>
                        <a:t>4%</a:t>
                      </a:r>
                    </a:p>
                  </a:txBody>
                  <a:tcPr marL="6350" marR="6350" marT="6350" marB="0" anchor="ctr"/>
                </a:tc>
                <a:tc>
                  <a:txBody>
                    <a:bodyPr/>
                    <a:lstStyle/>
                    <a:p>
                      <a:pPr algn="ctr" fontAlgn="b"/>
                      <a:r>
                        <a:rPr lang="en-ZA" sz="1100" b="1" i="0" u="none" strike="noStrike">
                          <a:solidFill>
                            <a:srgbClr val="000000"/>
                          </a:solidFill>
                          <a:effectLst/>
                          <a:latin typeface="Calibri" panose="020F0502020204030204" pitchFamily="34" charset="0"/>
                        </a:rPr>
                        <a:t>5%</a:t>
                      </a:r>
                    </a:p>
                  </a:txBody>
                  <a:tcPr marL="6350" marR="6350" marT="6350" marB="0" anchor="ctr"/>
                </a:tc>
                <a:tc>
                  <a:txBody>
                    <a:bodyPr/>
                    <a:lstStyle/>
                    <a:p>
                      <a:pPr algn="ctr" fontAlgn="b"/>
                      <a:r>
                        <a:rPr lang="en-ZA" sz="1100" b="1" i="0" u="none" strike="noStrike">
                          <a:solidFill>
                            <a:srgbClr val="000000"/>
                          </a:solidFill>
                          <a:effectLst/>
                          <a:latin typeface="Calibri" panose="020F0502020204030204" pitchFamily="34" charset="0"/>
                        </a:rPr>
                        <a:t>8%</a:t>
                      </a:r>
                    </a:p>
                  </a:txBody>
                  <a:tcPr marL="6350" marR="6350" marT="6350" marB="0" anchor="ctr"/>
                </a:tc>
                <a:tc>
                  <a:txBody>
                    <a:bodyPr/>
                    <a:lstStyle/>
                    <a:p>
                      <a:pPr algn="ctr" fontAlgn="b"/>
                      <a:r>
                        <a:rPr lang="en-ZA" sz="1100" b="1" i="0" u="none" strike="noStrike">
                          <a:solidFill>
                            <a:srgbClr val="000000"/>
                          </a:solidFill>
                          <a:effectLst/>
                          <a:latin typeface="Calibri" panose="020F0502020204030204" pitchFamily="34" charset="0"/>
                        </a:rPr>
                        <a:t>6%</a:t>
                      </a:r>
                    </a:p>
                  </a:txBody>
                  <a:tcPr marL="6350" marR="6350" marT="6350" marB="0" anchor="ctr"/>
                </a:tc>
                <a:tc>
                  <a:txBody>
                    <a:bodyPr/>
                    <a:lstStyle/>
                    <a:p>
                      <a:pPr algn="ctr" fontAlgn="b"/>
                      <a:r>
                        <a:rPr lang="en-ZA" sz="1100" b="1" i="0" u="none" strike="noStrike">
                          <a:solidFill>
                            <a:srgbClr val="000000"/>
                          </a:solidFill>
                          <a:effectLst/>
                          <a:latin typeface="Calibri" panose="020F0502020204030204" pitchFamily="34" charset="0"/>
                        </a:rPr>
                        <a:t>68%</a:t>
                      </a:r>
                    </a:p>
                  </a:txBody>
                  <a:tcPr marL="6350" marR="6350" marT="6350" marB="0" anchor="ctr"/>
                </a:tc>
                <a:tc>
                  <a:txBody>
                    <a:bodyPr/>
                    <a:lstStyle/>
                    <a:p>
                      <a:pPr algn="ctr" fontAlgn="b"/>
                      <a:r>
                        <a:rPr lang="en-ZA" sz="1100" b="1" i="0" u="none" strike="noStrike" dirty="0">
                          <a:solidFill>
                            <a:srgbClr val="000000"/>
                          </a:solidFill>
                          <a:effectLst/>
                          <a:latin typeface="Calibri" panose="020F0502020204030204" pitchFamily="34" charset="0"/>
                        </a:rPr>
                        <a:t>9%</a:t>
                      </a:r>
                    </a:p>
                  </a:txBody>
                  <a:tcPr marL="6350" marR="6350" marT="6350" marB="0" anchor="ctr"/>
                </a:tc>
                <a:extLst>
                  <a:ext uri="{0D108BD9-81ED-4DB2-BD59-A6C34878D82A}">
                    <a16:rowId xmlns:a16="http://schemas.microsoft.com/office/drawing/2014/main" val="2599360849"/>
                  </a:ext>
                </a:extLst>
              </a:tr>
            </a:tbl>
          </a:graphicData>
        </a:graphic>
      </p:graphicFrame>
      <p:sp>
        <p:nvSpPr>
          <p:cNvPr id="9" name="Rectangle 8">
            <a:extLst>
              <a:ext uri="{FF2B5EF4-FFF2-40B4-BE49-F238E27FC236}">
                <a16:creationId xmlns:a16="http://schemas.microsoft.com/office/drawing/2014/main" id="{EC269C10-9593-4505-BB7E-19D9ADD18ECC}"/>
              </a:ext>
            </a:extLst>
          </p:cNvPr>
          <p:cNvSpPr/>
          <p:nvPr/>
        </p:nvSpPr>
        <p:spPr>
          <a:xfrm>
            <a:off x="779599" y="6492875"/>
            <a:ext cx="5304209" cy="276999"/>
          </a:xfrm>
          <a:prstGeom prst="rect">
            <a:avLst/>
          </a:prstGeom>
        </p:spPr>
        <p:txBody>
          <a:bodyPr wrap="none">
            <a:spAutoFit/>
          </a:bodyPr>
          <a:lstStyle/>
          <a:p>
            <a:r>
              <a:rPr lang="en-ZA" sz="1200" dirty="0"/>
              <a:t>Source: BMA benchmark database (sample of 82 automotive supplier firms), 2016</a:t>
            </a:r>
          </a:p>
        </p:txBody>
      </p:sp>
      <p:sp>
        <p:nvSpPr>
          <p:cNvPr id="5" name="Rectangle 4">
            <a:extLst>
              <a:ext uri="{FF2B5EF4-FFF2-40B4-BE49-F238E27FC236}">
                <a16:creationId xmlns:a16="http://schemas.microsoft.com/office/drawing/2014/main" id="{43807307-7A25-4004-BB42-2521A4B0D025}"/>
              </a:ext>
            </a:extLst>
          </p:cNvPr>
          <p:cNvSpPr/>
          <p:nvPr/>
        </p:nvSpPr>
        <p:spPr>
          <a:xfrm>
            <a:off x="5181600" y="1447800"/>
            <a:ext cx="762000" cy="5045075"/>
          </a:xfrm>
          <a:prstGeom prst="rect">
            <a:avLst/>
          </a:prstGeom>
          <a:noFill/>
          <a:ln w="31750">
            <a:solidFill>
              <a:srgbClr val="D5103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10" name="Rectangle 9">
            <a:extLst>
              <a:ext uri="{FF2B5EF4-FFF2-40B4-BE49-F238E27FC236}">
                <a16:creationId xmlns:a16="http://schemas.microsoft.com/office/drawing/2014/main" id="{A577AEDE-0B0F-40D3-A1D3-0E8F2801685B}"/>
              </a:ext>
            </a:extLst>
          </p:cNvPr>
          <p:cNvSpPr/>
          <p:nvPr/>
        </p:nvSpPr>
        <p:spPr>
          <a:xfrm>
            <a:off x="7159826" y="1443190"/>
            <a:ext cx="1701267" cy="1798605"/>
          </a:xfrm>
          <a:prstGeom prst="rect">
            <a:avLst/>
          </a:prstGeom>
          <a:noFill/>
          <a:ln w="31750">
            <a:solidFill>
              <a:srgbClr val="D5103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ZA" sz="1400" dirty="0">
                <a:solidFill>
                  <a:schemeClr val="tx1"/>
                </a:solidFill>
              </a:rPr>
              <a:t>Most employees are production workers (68% average). Lowest skill profile are vulnerable to GVC disruptors and diminishing local value addition.</a:t>
            </a:r>
          </a:p>
        </p:txBody>
      </p:sp>
      <p:cxnSp>
        <p:nvCxnSpPr>
          <p:cNvPr id="11" name="Straight Connector 10">
            <a:extLst>
              <a:ext uri="{FF2B5EF4-FFF2-40B4-BE49-F238E27FC236}">
                <a16:creationId xmlns:a16="http://schemas.microsoft.com/office/drawing/2014/main" id="{DB5B9D78-F120-4577-82D2-498F4AB829FF}"/>
              </a:ext>
            </a:extLst>
          </p:cNvPr>
          <p:cNvCxnSpPr/>
          <p:nvPr/>
        </p:nvCxnSpPr>
        <p:spPr>
          <a:xfrm>
            <a:off x="6070041" y="2401291"/>
            <a:ext cx="1066798" cy="0"/>
          </a:xfrm>
          <a:prstGeom prst="line">
            <a:avLst/>
          </a:prstGeom>
          <a:ln w="31750">
            <a:solidFill>
              <a:srgbClr val="C00000"/>
            </a:solidFill>
            <a:prstDash val="dash"/>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AAAE49D2-B8C6-4E1B-999E-EC8C2101772F}"/>
              </a:ext>
            </a:extLst>
          </p:cNvPr>
          <p:cNvSpPr/>
          <p:nvPr/>
        </p:nvSpPr>
        <p:spPr>
          <a:xfrm>
            <a:off x="7152446" y="3333927"/>
            <a:ext cx="1701267" cy="1601882"/>
          </a:xfrm>
          <a:prstGeom prst="rect">
            <a:avLst/>
          </a:prstGeom>
          <a:noFill/>
          <a:ln w="31750">
            <a:solidFill>
              <a:srgbClr val="5D9933"/>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ZA" sz="1400" dirty="0">
                <a:solidFill>
                  <a:schemeClr val="tx1"/>
                </a:solidFill>
              </a:rPr>
              <a:t>Second highest  employment categories per sector. Are these categories prepared for GVC disruption?</a:t>
            </a:r>
          </a:p>
        </p:txBody>
      </p:sp>
      <p:sp>
        <p:nvSpPr>
          <p:cNvPr id="14" name="Rectangle 13">
            <a:extLst>
              <a:ext uri="{FF2B5EF4-FFF2-40B4-BE49-F238E27FC236}">
                <a16:creationId xmlns:a16="http://schemas.microsoft.com/office/drawing/2014/main" id="{5ABCA0AE-F880-4367-A73E-2294D8C7A7EB}"/>
              </a:ext>
            </a:extLst>
          </p:cNvPr>
          <p:cNvSpPr/>
          <p:nvPr/>
        </p:nvSpPr>
        <p:spPr>
          <a:xfrm>
            <a:off x="4455082" y="1447800"/>
            <a:ext cx="304798" cy="290666"/>
          </a:xfrm>
          <a:prstGeom prst="rect">
            <a:avLst/>
          </a:prstGeom>
          <a:noFill/>
          <a:ln w="31750">
            <a:solidFill>
              <a:srgbClr val="00B0F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ZA" sz="1400" dirty="0">
              <a:solidFill>
                <a:schemeClr val="tx1"/>
              </a:solidFill>
            </a:endParaRPr>
          </a:p>
        </p:txBody>
      </p:sp>
      <p:sp>
        <p:nvSpPr>
          <p:cNvPr id="15" name="Rectangle 14">
            <a:extLst>
              <a:ext uri="{FF2B5EF4-FFF2-40B4-BE49-F238E27FC236}">
                <a16:creationId xmlns:a16="http://schemas.microsoft.com/office/drawing/2014/main" id="{CAE6DC67-2823-4DFC-98FA-B6A786DEAEC9}"/>
              </a:ext>
            </a:extLst>
          </p:cNvPr>
          <p:cNvSpPr/>
          <p:nvPr/>
        </p:nvSpPr>
        <p:spPr>
          <a:xfrm>
            <a:off x="6376553" y="1814212"/>
            <a:ext cx="304798" cy="290666"/>
          </a:xfrm>
          <a:prstGeom prst="rect">
            <a:avLst/>
          </a:prstGeom>
          <a:noFill/>
          <a:ln w="31750">
            <a:solidFill>
              <a:srgbClr val="5D993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ZA" sz="1400" dirty="0">
              <a:solidFill>
                <a:schemeClr val="tx1"/>
              </a:solidFill>
            </a:endParaRPr>
          </a:p>
        </p:txBody>
      </p:sp>
      <p:sp>
        <p:nvSpPr>
          <p:cNvPr id="16" name="Rectangle 15">
            <a:extLst>
              <a:ext uri="{FF2B5EF4-FFF2-40B4-BE49-F238E27FC236}">
                <a16:creationId xmlns:a16="http://schemas.microsoft.com/office/drawing/2014/main" id="{D34DB1F2-F042-4C59-908D-3B166ABF2E89}"/>
              </a:ext>
            </a:extLst>
          </p:cNvPr>
          <p:cNvSpPr/>
          <p:nvPr/>
        </p:nvSpPr>
        <p:spPr>
          <a:xfrm>
            <a:off x="6376553" y="2114021"/>
            <a:ext cx="304798" cy="290666"/>
          </a:xfrm>
          <a:prstGeom prst="rect">
            <a:avLst/>
          </a:prstGeom>
          <a:noFill/>
          <a:ln w="31750">
            <a:solidFill>
              <a:srgbClr val="5D993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ZA" sz="1400" dirty="0">
              <a:solidFill>
                <a:schemeClr val="tx1"/>
              </a:solidFill>
            </a:endParaRPr>
          </a:p>
        </p:txBody>
      </p:sp>
      <p:sp>
        <p:nvSpPr>
          <p:cNvPr id="17" name="Rectangle 16">
            <a:extLst>
              <a:ext uri="{FF2B5EF4-FFF2-40B4-BE49-F238E27FC236}">
                <a16:creationId xmlns:a16="http://schemas.microsoft.com/office/drawing/2014/main" id="{4E5E77E1-2F0B-4863-84EB-14492214873D}"/>
              </a:ext>
            </a:extLst>
          </p:cNvPr>
          <p:cNvSpPr/>
          <p:nvPr/>
        </p:nvSpPr>
        <p:spPr>
          <a:xfrm>
            <a:off x="3498247" y="2404687"/>
            <a:ext cx="304798" cy="290666"/>
          </a:xfrm>
          <a:prstGeom prst="rect">
            <a:avLst/>
          </a:prstGeom>
          <a:noFill/>
          <a:ln w="31750">
            <a:solidFill>
              <a:srgbClr val="5D993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ZA" sz="1400" dirty="0">
              <a:solidFill>
                <a:schemeClr val="tx1"/>
              </a:solidFill>
            </a:endParaRPr>
          </a:p>
        </p:txBody>
      </p:sp>
      <p:sp>
        <p:nvSpPr>
          <p:cNvPr id="18" name="Rectangle 17">
            <a:extLst>
              <a:ext uri="{FF2B5EF4-FFF2-40B4-BE49-F238E27FC236}">
                <a16:creationId xmlns:a16="http://schemas.microsoft.com/office/drawing/2014/main" id="{1C099054-B0DC-4A0A-AB6B-B25018E97266}"/>
              </a:ext>
            </a:extLst>
          </p:cNvPr>
          <p:cNvSpPr/>
          <p:nvPr/>
        </p:nvSpPr>
        <p:spPr>
          <a:xfrm>
            <a:off x="6384272" y="2713639"/>
            <a:ext cx="284910" cy="214488"/>
          </a:xfrm>
          <a:prstGeom prst="rect">
            <a:avLst/>
          </a:prstGeom>
          <a:noFill/>
          <a:ln w="31750">
            <a:solidFill>
              <a:srgbClr val="5D993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ZA" sz="1400" dirty="0">
              <a:solidFill>
                <a:schemeClr val="tx1"/>
              </a:solidFill>
            </a:endParaRPr>
          </a:p>
        </p:txBody>
      </p:sp>
      <p:sp>
        <p:nvSpPr>
          <p:cNvPr id="19" name="Rectangle 18">
            <a:extLst>
              <a:ext uri="{FF2B5EF4-FFF2-40B4-BE49-F238E27FC236}">
                <a16:creationId xmlns:a16="http://schemas.microsoft.com/office/drawing/2014/main" id="{1F237484-DF7D-4473-9FA1-B982216290B4}"/>
              </a:ext>
            </a:extLst>
          </p:cNvPr>
          <p:cNvSpPr/>
          <p:nvPr/>
        </p:nvSpPr>
        <p:spPr>
          <a:xfrm>
            <a:off x="6374783" y="3027311"/>
            <a:ext cx="284910" cy="214488"/>
          </a:xfrm>
          <a:prstGeom prst="rect">
            <a:avLst/>
          </a:prstGeom>
          <a:noFill/>
          <a:ln w="31750">
            <a:solidFill>
              <a:srgbClr val="5D993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ZA" sz="1400" dirty="0">
              <a:solidFill>
                <a:schemeClr val="tx1"/>
              </a:solidFill>
            </a:endParaRPr>
          </a:p>
        </p:txBody>
      </p:sp>
      <p:sp>
        <p:nvSpPr>
          <p:cNvPr id="20" name="Rectangle 19">
            <a:extLst>
              <a:ext uri="{FF2B5EF4-FFF2-40B4-BE49-F238E27FC236}">
                <a16:creationId xmlns:a16="http://schemas.microsoft.com/office/drawing/2014/main" id="{5FA39938-3E5F-43A6-863E-23B4E93A17F1}"/>
              </a:ext>
            </a:extLst>
          </p:cNvPr>
          <p:cNvSpPr/>
          <p:nvPr/>
        </p:nvSpPr>
        <p:spPr>
          <a:xfrm>
            <a:off x="2530282" y="3436869"/>
            <a:ext cx="284910" cy="214488"/>
          </a:xfrm>
          <a:prstGeom prst="rect">
            <a:avLst/>
          </a:prstGeom>
          <a:noFill/>
          <a:ln w="31750">
            <a:solidFill>
              <a:srgbClr val="5D993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ZA" sz="1400" dirty="0">
              <a:solidFill>
                <a:schemeClr val="tx1"/>
              </a:solidFill>
            </a:endParaRPr>
          </a:p>
        </p:txBody>
      </p:sp>
      <p:sp>
        <p:nvSpPr>
          <p:cNvPr id="23" name="Rectangle 22">
            <a:extLst>
              <a:ext uri="{FF2B5EF4-FFF2-40B4-BE49-F238E27FC236}">
                <a16:creationId xmlns:a16="http://schemas.microsoft.com/office/drawing/2014/main" id="{7D6ADB72-B1B2-484D-A34D-9885BC130E9D}"/>
              </a:ext>
            </a:extLst>
          </p:cNvPr>
          <p:cNvSpPr/>
          <p:nvPr/>
        </p:nvSpPr>
        <p:spPr>
          <a:xfrm>
            <a:off x="3508191" y="3863093"/>
            <a:ext cx="284910" cy="214488"/>
          </a:xfrm>
          <a:prstGeom prst="rect">
            <a:avLst/>
          </a:prstGeom>
          <a:noFill/>
          <a:ln w="31750">
            <a:solidFill>
              <a:srgbClr val="5D993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ZA" sz="1400" dirty="0">
              <a:solidFill>
                <a:schemeClr val="tx1"/>
              </a:solidFill>
            </a:endParaRPr>
          </a:p>
        </p:txBody>
      </p:sp>
      <p:sp>
        <p:nvSpPr>
          <p:cNvPr id="24" name="Rectangle 23">
            <a:extLst>
              <a:ext uri="{FF2B5EF4-FFF2-40B4-BE49-F238E27FC236}">
                <a16:creationId xmlns:a16="http://schemas.microsoft.com/office/drawing/2014/main" id="{114772AF-A9A7-444C-A94D-439934B0D082}"/>
              </a:ext>
            </a:extLst>
          </p:cNvPr>
          <p:cNvSpPr/>
          <p:nvPr/>
        </p:nvSpPr>
        <p:spPr>
          <a:xfrm>
            <a:off x="1676402" y="3863093"/>
            <a:ext cx="284910" cy="214488"/>
          </a:xfrm>
          <a:prstGeom prst="rect">
            <a:avLst/>
          </a:prstGeom>
          <a:noFill/>
          <a:ln w="31750">
            <a:solidFill>
              <a:srgbClr val="5D993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ZA" sz="1400" dirty="0">
              <a:solidFill>
                <a:schemeClr val="tx1"/>
              </a:solidFill>
            </a:endParaRPr>
          </a:p>
        </p:txBody>
      </p:sp>
      <p:sp>
        <p:nvSpPr>
          <p:cNvPr id="25" name="Rectangle 24">
            <a:extLst>
              <a:ext uri="{FF2B5EF4-FFF2-40B4-BE49-F238E27FC236}">
                <a16:creationId xmlns:a16="http://schemas.microsoft.com/office/drawing/2014/main" id="{EE361A61-49BB-4E57-BE34-F4B4890F7F6E}"/>
              </a:ext>
            </a:extLst>
          </p:cNvPr>
          <p:cNvSpPr/>
          <p:nvPr/>
        </p:nvSpPr>
        <p:spPr>
          <a:xfrm>
            <a:off x="6365320" y="4262936"/>
            <a:ext cx="284910" cy="214488"/>
          </a:xfrm>
          <a:prstGeom prst="rect">
            <a:avLst/>
          </a:prstGeom>
          <a:noFill/>
          <a:ln w="31750">
            <a:solidFill>
              <a:srgbClr val="5D993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ZA" sz="1400" dirty="0">
              <a:solidFill>
                <a:schemeClr val="tx1"/>
              </a:solidFill>
            </a:endParaRPr>
          </a:p>
        </p:txBody>
      </p:sp>
      <p:sp>
        <p:nvSpPr>
          <p:cNvPr id="27" name="Rectangle 26">
            <a:extLst>
              <a:ext uri="{FF2B5EF4-FFF2-40B4-BE49-F238E27FC236}">
                <a16:creationId xmlns:a16="http://schemas.microsoft.com/office/drawing/2014/main" id="{21E63E99-A5F0-44F7-B810-C5718D51BD86}"/>
              </a:ext>
            </a:extLst>
          </p:cNvPr>
          <p:cNvSpPr/>
          <p:nvPr/>
        </p:nvSpPr>
        <p:spPr>
          <a:xfrm>
            <a:off x="6394525" y="4749729"/>
            <a:ext cx="284910" cy="214488"/>
          </a:xfrm>
          <a:prstGeom prst="rect">
            <a:avLst/>
          </a:prstGeom>
          <a:noFill/>
          <a:ln w="31750">
            <a:solidFill>
              <a:srgbClr val="5D993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ZA" sz="1400" dirty="0">
              <a:solidFill>
                <a:schemeClr val="tx1"/>
              </a:solidFill>
            </a:endParaRPr>
          </a:p>
        </p:txBody>
      </p:sp>
      <p:sp>
        <p:nvSpPr>
          <p:cNvPr id="28" name="Rectangle 27">
            <a:extLst>
              <a:ext uri="{FF2B5EF4-FFF2-40B4-BE49-F238E27FC236}">
                <a16:creationId xmlns:a16="http://schemas.microsoft.com/office/drawing/2014/main" id="{2EE53911-A38B-4117-879F-7ACA4718E4D7}"/>
              </a:ext>
            </a:extLst>
          </p:cNvPr>
          <p:cNvSpPr/>
          <p:nvPr/>
        </p:nvSpPr>
        <p:spPr>
          <a:xfrm>
            <a:off x="1676402" y="5218330"/>
            <a:ext cx="284910" cy="214488"/>
          </a:xfrm>
          <a:prstGeom prst="rect">
            <a:avLst/>
          </a:prstGeom>
          <a:noFill/>
          <a:ln w="31750">
            <a:solidFill>
              <a:srgbClr val="5D993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ZA" sz="1400" dirty="0">
              <a:solidFill>
                <a:schemeClr val="tx1"/>
              </a:solidFill>
            </a:endParaRPr>
          </a:p>
        </p:txBody>
      </p:sp>
      <p:sp>
        <p:nvSpPr>
          <p:cNvPr id="29" name="Rectangle 28">
            <a:extLst>
              <a:ext uri="{FF2B5EF4-FFF2-40B4-BE49-F238E27FC236}">
                <a16:creationId xmlns:a16="http://schemas.microsoft.com/office/drawing/2014/main" id="{9FA24B35-A3ED-46BD-AE1A-F39FF430BCCF}"/>
              </a:ext>
            </a:extLst>
          </p:cNvPr>
          <p:cNvSpPr/>
          <p:nvPr/>
        </p:nvSpPr>
        <p:spPr>
          <a:xfrm>
            <a:off x="4439490" y="5673280"/>
            <a:ext cx="284910" cy="214488"/>
          </a:xfrm>
          <a:prstGeom prst="rect">
            <a:avLst/>
          </a:prstGeom>
          <a:noFill/>
          <a:ln w="31750">
            <a:solidFill>
              <a:srgbClr val="5D993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ZA" sz="1400" dirty="0">
              <a:solidFill>
                <a:schemeClr val="tx1"/>
              </a:solidFill>
            </a:endParaRPr>
          </a:p>
        </p:txBody>
      </p:sp>
      <p:sp>
        <p:nvSpPr>
          <p:cNvPr id="30" name="Rectangle 29">
            <a:extLst>
              <a:ext uri="{FF2B5EF4-FFF2-40B4-BE49-F238E27FC236}">
                <a16:creationId xmlns:a16="http://schemas.microsoft.com/office/drawing/2014/main" id="{ECBF7CE4-BA06-4DE3-9381-8CE1F81EBDB4}"/>
              </a:ext>
            </a:extLst>
          </p:cNvPr>
          <p:cNvSpPr/>
          <p:nvPr/>
        </p:nvSpPr>
        <p:spPr>
          <a:xfrm>
            <a:off x="3508191" y="5989195"/>
            <a:ext cx="284910" cy="214488"/>
          </a:xfrm>
          <a:prstGeom prst="rect">
            <a:avLst/>
          </a:prstGeom>
          <a:noFill/>
          <a:ln w="31750">
            <a:solidFill>
              <a:srgbClr val="5D993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ZA" sz="1400" dirty="0">
              <a:solidFill>
                <a:schemeClr val="tx1"/>
              </a:solidFill>
            </a:endParaRPr>
          </a:p>
        </p:txBody>
      </p:sp>
      <p:sp>
        <p:nvSpPr>
          <p:cNvPr id="31" name="Rectangle 30">
            <a:extLst>
              <a:ext uri="{FF2B5EF4-FFF2-40B4-BE49-F238E27FC236}">
                <a16:creationId xmlns:a16="http://schemas.microsoft.com/office/drawing/2014/main" id="{28B68A5A-E8FC-4E36-B341-733138658827}"/>
              </a:ext>
            </a:extLst>
          </p:cNvPr>
          <p:cNvSpPr/>
          <p:nvPr/>
        </p:nvSpPr>
        <p:spPr>
          <a:xfrm>
            <a:off x="3518135" y="6287924"/>
            <a:ext cx="284910" cy="214488"/>
          </a:xfrm>
          <a:prstGeom prst="rect">
            <a:avLst/>
          </a:prstGeom>
          <a:noFill/>
          <a:ln w="31750">
            <a:solidFill>
              <a:srgbClr val="5D993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ZA" sz="1400" dirty="0">
              <a:solidFill>
                <a:schemeClr val="tx1"/>
              </a:solidFill>
            </a:endParaRPr>
          </a:p>
        </p:txBody>
      </p:sp>
      <p:sp>
        <p:nvSpPr>
          <p:cNvPr id="32" name="Rectangle 31">
            <a:extLst>
              <a:ext uri="{FF2B5EF4-FFF2-40B4-BE49-F238E27FC236}">
                <a16:creationId xmlns:a16="http://schemas.microsoft.com/office/drawing/2014/main" id="{6FCDA20C-9142-4CE7-8913-AA20F23B5A48}"/>
              </a:ext>
            </a:extLst>
          </p:cNvPr>
          <p:cNvSpPr/>
          <p:nvPr/>
        </p:nvSpPr>
        <p:spPr>
          <a:xfrm>
            <a:off x="2530282" y="3019250"/>
            <a:ext cx="284910" cy="214488"/>
          </a:xfrm>
          <a:prstGeom prst="rect">
            <a:avLst/>
          </a:prstGeom>
          <a:noFill/>
          <a:ln w="31750">
            <a:solidFill>
              <a:srgbClr val="5D993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ZA" sz="1400" dirty="0">
              <a:solidFill>
                <a:schemeClr val="tx1"/>
              </a:solidFill>
            </a:endParaRPr>
          </a:p>
        </p:txBody>
      </p:sp>
      <p:sp>
        <p:nvSpPr>
          <p:cNvPr id="33" name="Rectangle 32">
            <a:extLst>
              <a:ext uri="{FF2B5EF4-FFF2-40B4-BE49-F238E27FC236}">
                <a16:creationId xmlns:a16="http://schemas.microsoft.com/office/drawing/2014/main" id="{048CA974-0ADD-461E-A8DC-6FC11A402330}"/>
              </a:ext>
            </a:extLst>
          </p:cNvPr>
          <p:cNvSpPr/>
          <p:nvPr/>
        </p:nvSpPr>
        <p:spPr>
          <a:xfrm>
            <a:off x="4443849" y="2114021"/>
            <a:ext cx="304798" cy="290666"/>
          </a:xfrm>
          <a:prstGeom prst="rect">
            <a:avLst/>
          </a:prstGeom>
          <a:noFill/>
          <a:ln w="31750">
            <a:solidFill>
              <a:srgbClr val="5D993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ZA" sz="1400" dirty="0">
              <a:solidFill>
                <a:schemeClr val="tx1"/>
              </a:solidFill>
            </a:endParaRPr>
          </a:p>
        </p:txBody>
      </p:sp>
      <p:sp>
        <p:nvSpPr>
          <p:cNvPr id="34" name="Rectangle 33">
            <a:extLst>
              <a:ext uri="{FF2B5EF4-FFF2-40B4-BE49-F238E27FC236}">
                <a16:creationId xmlns:a16="http://schemas.microsoft.com/office/drawing/2014/main" id="{9198EEEE-ACE4-460F-9190-A77A113BF3BF}"/>
              </a:ext>
            </a:extLst>
          </p:cNvPr>
          <p:cNvSpPr/>
          <p:nvPr/>
        </p:nvSpPr>
        <p:spPr>
          <a:xfrm>
            <a:off x="3501639" y="1776142"/>
            <a:ext cx="304798" cy="290666"/>
          </a:xfrm>
          <a:prstGeom prst="rect">
            <a:avLst/>
          </a:prstGeom>
          <a:noFill/>
          <a:ln w="31750">
            <a:solidFill>
              <a:srgbClr val="5D993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ZA" sz="1400" dirty="0">
              <a:solidFill>
                <a:schemeClr val="tx1"/>
              </a:solidFill>
            </a:endParaRPr>
          </a:p>
        </p:txBody>
      </p:sp>
      <p:sp>
        <p:nvSpPr>
          <p:cNvPr id="35" name="Rectangle 34">
            <a:extLst>
              <a:ext uri="{FF2B5EF4-FFF2-40B4-BE49-F238E27FC236}">
                <a16:creationId xmlns:a16="http://schemas.microsoft.com/office/drawing/2014/main" id="{D919E587-4155-4E4A-AAF3-324C53B66875}"/>
              </a:ext>
            </a:extLst>
          </p:cNvPr>
          <p:cNvSpPr/>
          <p:nvPr/>
        </p:nvSpPr>
        <p:spPr>
          <a:xfrm>
            <a:off x="7158101" y="5027942"/>
            <a:ext cx="1701267" cy="1488848"/>
          </a:xfrm>
          <a:prstGeom prst="rect">
            <a:avLst/>
          </a:prstGeom>
          <a:noFill/>
          <a:ln w="31750">
            <a:solidFill>
              <a:srgbClr val="178EC8"/>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sz="1400" dirty="0">
              <a:solidFill>
                <a:schemeClr val="tx1"/>
              </a:solidFill>
            </a:endParaRPr>
          </a:p>
          <a:p>
            <a:pPr algn="ctr"/>
            <a:r>
              <a:rPr lang="en-ZA" sz="1400" dirty="0">
                <a:solidFill>
                  <a:schemeClr val="tx1"/>
                </a:solidFill>
              </a:rPr>
              <a:t>Lowest employment categories per sector. Are these categories at risk of disappearing altogether?</a:t>
            </a:r>
          </a:p>
          <a:p>
            <a:endParaRPr lang="en-ZA" sz="1400" dirty="0">
              <a:solidFill>
                <a:schemeClr val="tx1"/>
              </a:solidFill>
            </a:endParaRPr>
          </a:p>
        </p:txBody>
      </p:sp>
      <p:sp>
        <p:nvSpPr>
          <p:cNvPr id="37" name="Rectangle 36">
            <a:extLst>
              <a:ext uri="{FF2B5EF4-FFF2-40B4-BE49-F238E27FC236}">
                <a16:creationId xmlns:a16="http://schemas.microsoft.com/office/drawing/2014/main" id="{E5FED506-3A11-432C-8F05-99124E6048B1}"/>
              </a:ext>
            </a:extLst>
          </p:cNvPr>
          <p:cNvSpPr/>
          <p:nvPr/>
        </p:nvSpPr>
        <p:spPr>
          <a:xfrm>
            <a:off x="2510394" y="1447800"/>
            <a:ext cx="304798" cy="290666"/>
          </a:xfrm>
          <a:prstGeom prst="rect">
            <a:avLst/>
          </a:prstGeom>
          <a:noFill/>
          <a:ln w="31750">
            <a:solidFill>
              <a:srgbClr val="00B0F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ZA" sz="1400" dirty="0">
              <a:solidFill>
                <a:schemeClr val="tx1"/>
              </a:solidFill>
            </a:endParaRPr>
          </a:p>
        </p:txBody>
      </p:sp>
      <p:sp>
        <p:nvSpPr>
          <p:cNvPr id="38" name="Rectangle 37">
            <a:extLst>
              <a:ext uri="{FF2B5EF4-FFF2-40B4-BE49-F238E27FC236}">
                <a16:creationId xmlns:a16="http://schemas.microsoft.com/office/drawing/2014/main" id="{5DE2AB93-7AC8-41FB-B71F-B1670267C65B}"/>
              </a:ext>
            </a:extLst>
          </p:cNvPr>
          <p:cNvSpPr/>
          <p:nvPr/>
        </p:nvSpPr>
        <p:spPr>
          <a:xfrm>
            <a:off x="4463296" y="1784316"/>
            <a:ext cx="304798" cy="290666"/>
          </a:xfrm>
          <a:prstGeom prst="rect">
            <a:avLst/>
          </a:prstGeom>
          <a:noFill/>
          <a:ln w="31750">
            <a:solidFill>
              <a:srgbClr val="00B0F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ZA" sz="1400" dirty="0">
              <a:solidFill>
                <a:schemeClr val="tx1"/>
              </a:solidFill>
            </a:endParaRPr>
          </a:p>
        </p:txBody>
      </p:sp>
      <p:sp>
        <p:nvSpPr>
          <p:cNvPr id="39" name="Rectangle 38">
            <a:extLst>
              <a:ext uri="{FF2B5EF4-FFF2-40B4-BE49-F238E27FC236}">
                <a16:creationId xmlns:a16="http://schemas.microsoft.com/office/drawing/2014/main" id="{57E9E106-142C-4CCD-A593-A9ABD5AA90F5}"/>
              </a:ext>
            </a:extLst>
          </p:cNvPr>
          <p:cNvSpPr/>
          <p:nvPr/>
        </p:nvSpPr>
        <p:spPr>
          <a:xfrm>
            <a:off x="2557961" y="2114021"/>
            <a:ext cx="304798" cy="290666"/>
          </a:xfrm>
          <a:prstGeom prst="rect">
            <a:avLst/>
          </a:prstGeom>
          <a:noFill/>
          <a:ln w="31750">
            <a:solidFill>
              <a:srgbClr val="00B0F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ZA" sz="1400" dirty="0">
              <a:solidFill>
                <a:schemeClr val="tx1"/>
              </a:solidFill>
            </a:endParaRPr>
          </a:p>
        </p:txBody>
      </p:sp>
      <p:sp>
        <p:nvSpPr>
          <p:cNvPr id="40" name="Rectangle 39">
            <a:extLst>
              <a:ext uri="{FF2B5EF4-FFF2-40B4-BE49-F238E27FC236}">
                <a16:creationId xmlns:a16="http://schemas.microsoft.com/office/drawing/2014/main" id="{BFA68AFD-BFA6-4430-91AD-667F4B757D67}"/>
              </a:ext>
            </a:extLst>
          </p:cNvPr>
          <p:cNvSpPr/>
          <p:nvPr/>
        </p:nvSpPr>
        <p:spPr>
          <a:xfrm>
            <a:off x="1681383" y="2432783"/>
            <a:ext cx="304798" cy="290666"/>
          </a:xfrm>
          <a:prstGeom prst="rect">
            <a:avLst/>
          </a:prstGeom>
          <a:noFill/>
          <a:ln w="31750">
            <a:solidFill>
              <a:srgbClr val="00B0F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ZA" sz="1400" dirty="0">
              <a:solidFill>
                <a:schemeClr val="tx1"/>
              </a:solidFill>
            </a:endParaRPr>
          </a:p>
        </p:txBody>
      </p:sp>
      <p:sp>
        <p:nvSpPr>
          <p:cNvPr id="41" name="Rectangle 40">
            <a:extLst>
              <a:ext uri="{FF2B5EF4-FFF2-40B4-BE49-F238E27FC236}">
                <a16:creationId xmlns:a16="http://schemas.microsoft.com/office/drawing/2014/main" id="{1350512A-6B09-4178-99A5-97BFD6274E65}"/>
              </a:ext>
            </a:extLst>
          </p:cNvPr>
          <p:cNvSpPr/>
          <p:nvPr/>
        </p:nvSpPr>
        <p:spPr>
          <a:xfrm>
            <a:off x="4462182" y="2653190"/>
            <a:ext cx="304798" cy="290666"/>
          </a:xfrm>
          <a:prstGeom prst="rect">
            <a:avLst/>
          </a:prstGeom>
          <a:noFill/>
          <a:ln w="31750">
            <a:solidFill>
              <a:srgbClr val="00B0F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ZA" sz="1400" dirty="0">
              <a:solidFill>
                <a:schemeClr val="tx1"/>
              </a:solidFill>
            </a:endParaRPr>
          </a:p>
        </p:txBody>
      </p:sp>
      <p:sp>
        <p:nvSpPr>
          <p:cNvPr id="42" name="Rectangle 41">
            <a:extLst>
              <a:ext uri="{FF2B5EF4-FFF2-40B4-BE49-F238E27FC236}">
                <a16:creationId xmlns:a16="http://schemas.microsoft.com/office/drawing/2014/main" id="{6D0C5BAE-CECD-4333-9144-DF082EFFB1C4}"/>
              </a:ext>
            </a:extLst>
          </p:cNvPr>
          <p:cNvSpPr/>
          <p:nvPr/>
        </p:nvSpPr>
        <p:spPr>
          <a:xfrm>
            <a:off x="1681383" y="3044685"/>
            <a:ext cx="304798" cy="290666"/>
          </a:xfrm>
          <a:prstGeom prst="rect">
            <a:avLst/>
          </a:prstGeom>
          <a:noFill/>
          <a:ln w="31750">
            <a:solidFill>
              <a:srgbClr val="00B0F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ZA" sz="1400" dirty="0">
              <a:solidFill>
                <a:schemeClr val="tx1"/>
              </a:solidFill>
            </a:endParaRPr>
          </a:p>
        </p:txBody>
      </p:sp>
      <p:sp>
        <p:nvSpPr>
          <p:cNvPr id="43" name="Rectangle 42">
            <a:extLst>
              <a:ext uri="{FF2B5EF4-FFF2-40B4-BE49-F238E27FC236}">
                <a16:creationId xmlns:a16="http://schemas.microsoft.com/office/drawing/2014/main" id="{472CACB9-F52A-4B08-B102-FE6D03C46FB3}"/>
              </a:ext>
            </a:extLst>
          </p:cNvPr>
          <p:cNvSpPr/>
          <p:nvPr/>
        </p:nvSpPr>
        <p:spPr>
          <a:xfrm>
            <a:off x="1690302" y="3394969"/>
            <a:ext cx="304798" cy="290666"/>
          </a:xfrm>
          <a:prstGeom prst="rect">
            <a:avLst/>
          </a:prstGeom>
          <a:noFill/>
          <a:ln w="31750">
            <a:solidFill>
              <a:srgbClr val="00B0F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ZA" sz="1400" dirty="0">
              <a:solidFill>
                <a:schemeClr val="tx1"/>
              </a:solidFill>
            </a:endParaRPr>
          </a:p>
        </p:txBody>
      </p:sp>
      <p:sp>
        <p:nvSpPr>
          <p:cNvPr id="44" name="Rectangle 43">
            <a:extLst>
              <a:ext uri="{FF2B5EF4-FFF2-40B4-BE49-F238E27FC236}">
                <a16:creationId xmlns:a16="http://schemas.microsoft.com/office/drawing/2014/main" id="{B63E27D7-62C6-412B-890A-1004C49CFECA}"/>
              </a:ext>
            </a:extLst>
          </p:cNvPr>
          <p:cNvSpPr/>
          <p:nvPr/>
        </p:nvSpPr>
        <p:spPr>
          <a:xfrm>
            <a:off x="2515812" y="3778329"/>
            <a:ext cx="304798" cy="290666"/>
          </a:xfrm>
          <a:prstGeom prst="rect">
            <a:avLst/>
          </a:prstGeom>
          <a:noFill/>
          <a:ln w="31750">
            <a:solidFill>
              <a:srgbClr val="00B0F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ZA" sz="1400" dirty="0">
              <a:solidFill>
                <a:schemeClr val="tx1"/>
              </a:solidFill>
            </a:endParaRPr>
          </a:p>
        </p:txBody>
      </p:sp>
      <p:sp>
        <p:nvSpPr>
          <p:cNvPr id="45" name="Rectangle 44">
            <a:extLst>
              <a:ext uri="{FF2B5EF4-FFF2-40B4-BE49-F238E27FC236}">
                <a16:creationId xmlns:a16="http://schemas.microsoft.com/office/drawing/2014/main" id="{FA0EA820-023F-40E8-A54C-EC9DC2880A9A}"/>
              </a:ext>
            </a:extLst>
          </p:cNvPr>
          <p:cNvSpPr/>
          <p:nvPr/>
        </p:nvSpPr>
        <p:spPr>
          <a:xfrm>
            <a:off x="4462182" y="4254223"/>
            <a:ext cx="304798" cy="290666"/>
          </a:xfrm>
          <a:prstGeom prst="rect">
            <a:avLst/>
          </a:prstGeom>
          <a:noFill/>
          <a:ln w="31750">
            <a:solidFill>
              <a:srgbClr val="00B0F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ZA" sz="1400" dirty="0">
              <a:solidFill>
                <a:schemeClr val="tx1"/>
              </a:solidFill>
            </a:endParaRPr>
          </a:p>
        </p:txBody>
      </p:sp>
      <p:sp>
        <p:nvSpPr>
          <p:cNvPr id="46" name="Rectangle 45">
            <a:extLst>
              <a:ext uri="{FF2B5EF4-FFF2-40B4-BE49-F238E27FC236}">
                <a16:creationId xmlns:a16="http://schemas.microsoft.com/office/drawing/2014/main" id="{8814F27B-02CB-410E-BF84-1BFC22F8ED49}"/>
              </a:ext>
            </a:extLst>
          </p:cNvPr>
          <p:cNvSpPr/>
          <p:nvPr/>
        </p:nvSpPr>
        <p:spPr>
          <a:xfrm>
            <a:off x="4462182" y="4673085"/>
            <a:ext cx="304798" cy="290666"/>
          </a:xfrm>
          <a:prstGeom prst="rect">
            <a:avLst/>
          </a:prstGeom>
          <a:noFill/>
          <a:ln w="31750">
            <a:solidFill>
              <a:srgbClr val="00B0F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ZA" sz="1400" dirty="0">
              <a:solidFill>
                <a:schemeClr val="tx1"/>
              </a:solidFill>
            </a:endParaRPr>
          </a:p>
        </p:txBody>
      </p:sp>
      <p:sp>
        <p:nvSpPr>
          <p:cNvPr id="47" name="Rectangle 46">
            <a:extLst>
              <a:ext uri="{FF2B5EF4-FFF2-40B4-BE49-F238E27FC236}">
                <a16:creationId xmlns:a16="http://schemas.microsoft.com/office/drawing/2014/main" id="{7E95777F-4A08-40CC-82C4-CEFD423B149C}"/>
              </a:ext>
            </a:extLst>
          </p:cNvPr>
          <p:cNvSpPr/>
          <p:nvPr/>
        </p:nvSpPr>
        <p:spPr>
          <a:xfrm>
            <a:off x="6376053" y="5205249"/>
            <a:ext cx="304798" cy="290666"/>
          </a:xfrm>
          <a:prstGeom prst="rect">
            <a:avLst/>
          </a:prstGeom>
          <a:noFill/>
          <a:ln w="31750">
            <a:solidFill>
              <a:srgbClr val="00B0F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ZA" sz="1400" dirty="0">
              <a:solidFill>
                <a:schemeClr val="tx1"/>
              </a:solidFill>
            </a:endParaRPr>
          </a:p>
        </p:txBody>
      </p:sp>
      <p:sp>
        <p:nvSpPr>
          <p:cNvPr id="48" name="Rectangle 47">
            <a:extLst>
              <a:ext uri="{FF2B5EF4-FFF2-40B4-BE49-F238E27FC236}">
                <a16:creationId xmlns:a16="http://schemas.microsoft.com/office/drawing/2014/main" id="{830660F8-BDFC-4D10-B4DC-F22E052EADC1}"/>
              </a:ext>
            </a:extLst>
          </p:cNvPr>
          <p:cNvSpPr/>
          <p:nvPr/>
        </p:nvSpPr>
        <p:spPr>
          <a:xfrm>
            <a:off x="6364384" y="5622887"/>
            <a:ext cx="304798" cy="290666"/>
          </a:xfrm>
          <a:prstGeom prst="rect">
            <a:avLst/>
          </a:prstGeom>
          <a:noFill/>
          <a:ln w="31750">
            <a:solidFill>
              <a:srgbClr val="00B0F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ZA" sz="1400" dirty="0">
              <a:solidFill>
                <a:schemeClr val="tx1"/>
              </a:solidFill>
            </a:endParaRPr>
          </a:p>
        </p:txBody>
      </p:sp>
      <p:sp>
        <p:nvSpPr>
          <p:cNvPr id="49" name="Rectangle 48">
            <a:extLst>
              <a:ext uri="{FF2B5EF4-FFF2-40B4-BE49-F238E27FC236}">
                <a16:creationId xmlns:a16="http://schemas.microsoft.com/office/drawing/2014/main" id="{79763738-6DC5-44A9-9BA4-92C32550C40B}"/>
              </a:ext>
            </a:extLst>
          </p:cNvPr>
          <p:cNvSpPr/>
          <p:nvPr/>
        </p:nvSpPr>
        <p:spPr>
          <a:xfrm>
            <a:off x="2557961" y="5963525"/>
            <a:ext cx="304798" cy="290666"/>
          </a:xfrm>
          <a:prstGeom prst="rect">
            <a:avLst/>
          </a:prstGeom>
          <a:noFill/>
          <a:ln w="31750">
            <a:solidFill>
              <a:srgbClr val="00B0F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ZA" sz="1400" dirty="0">
              <a:solidFill>
                <a:schemeClr val="tx1"/>
              </a:solidFill>
            </a:endParaRPr>
          </a:p>
        </p:txBody>
      </p:sp>
      <p:sp>
        <p:nvSpPr>
          <p:cNvPr id="50" name="Rectangle 49">
            <a:extLst>
              <a:ext uri="{FF2B5EF4-FFF2-40B4-BE49-F238E27FC236}">
                <a16:creationId xmlns:a16="http://schemas.microsoft.com/office/drawing/2014/main" id="{BB113520-7548-4519-AD60-9AAFF0BD1B4A}"/>
              </a:ext>
            </a:extLst>
          </p:cNvPr>
          <p:cNvSpPr/>
          <p:nvPr/>
        </p:nvSpPr>
        <p:spPr>
          <a:xfrm>
            <a:off x="1681383" y="6245067"/>
            <a:ext cx="304798" cy="290666"/>
          </a:xfrm>
          <a:prstGeom prst="rect">
            <a:avLst/>
          </a:prstGeom>
          <a:noFill/>
          <a:ln w="31750">
            <a:solidFill>
              <a:srgbClr val="00B0F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ZA" sz="1400" dirty="0">
              <a:solidFill>
                <a:schemeClr val="tx1"/>
              </a:solidFill>
            </a:endParaRPr>
          </a:p>
        </p:txBody>
      </p:sp>
    </p:spTree>
    <p:extLst>
      <p:ext uri="{BB962C8B-B14F-4D97-AF65-F5344CB8AC3E}">
        <p14:creationId xmlns:p14="http://schemas.microsoft.com/office/powerpoint/2010/main" val="1877862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7"/>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5"/>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3"/>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8"/>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30"/>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9"/>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31"/>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3"/>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35"/>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37"/>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38"/>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39"/>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40"/>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41"/>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grpId="0" nodeType="clickEffect">
                                  <p:stCondLst>
                                    <p:cond delay="0"/>
                                  </p:stCondLst>
                                  <p:childTnLst>
                                    <p:set>
                                      <p:cBhvr>
                                        <p:cTn id="80" dur="1" fill="hold">
                                          <p:stCondLst>
                                            <p:cond delay="0"/>
                                          </p:stCondLst>
                                        </p:cTn>
                                        <p:tgtEl>
                                          <p:spTgt spid="42"/>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grpId="0" nodeType="clickEffect">
                                  <p:stCondLst>
                                    <p:cond delay="0"/>
                                  </p:stCondLst>
                                  <p:childTnLst>
                                    <p:set>
                                      <p:cBhvr>
                                        <p:cTn id="84" dur="1" fill="hold">
                                          <p:stCondLst>
                                            <p:cond delay="0"/>
                                          </p:stCondLst>
                                        </p:cTn>
                                        <p:tgtEl>
                                          <p:spTgt spid="43"/>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grpId="0" nodeType="clickEffect">
                                  <p:stCondLst>
                                    <p:cond delay="0"/>
                                  </p:stCondLst>
                                  <p:childTnLst>
                                    <p:set>
                                      <p:cBhvr>
                                        <p:cTn id="88" dur="1" fill="hold">
                                          <p:stCondLst>
                                            <p:cond delay="0"/>
                                          </p:stCondLst>
                                        </p:cTn>
                                        <p:tgtEl>
                                          <p:spTgt spid="44"/>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presetID="1" presetClass="entr" presetSubtype="0" fill="hold" grpId="0" nodeType="clickEffect">
                                  <p:stCondLst>
                                    <p:cond delay="0"/>
                                  </p:stCondLst>
                                  <p:childTnLst>
                                    <p:set>
                                      <p:cBhvr>
                                        <p:cTn id="92" dur="1" fill="hold">
                                          <p:stCondLst>
                                            <p:cond delay="0"/>
                                          </p:stCondLst>
                                        </p:cTn>
                                        <p:tgtEl>
                                          <p:spTgt spid="45"/>
                                        </p:tgtEl>
                                        <p:attrNameLst>
                                          <p:attrName>style.visibility</p:attrName>
                                        </p:attrNameLst>
                                      </p:cBhvr>
                                      <p:to>
                                        <p:strVal val="visible"/>
                                      </p:to>
                                    </p:set>
                                  </p:childTnLst>
                                </p:cTn>
                              </p:par>
                            </p:childTnLst>
                          </p:cTn>
                        </p:par>
                      </p:childTnLst>
                    </p:cTn>
                  </p:par>
                  <p:par>
                    <p:cTn id="93" fill="hold">
                      <p:stCondLst>
                        <p:cond delay="indefinite"/>
                      </p:stCondLst>
                      <p:childTnLst>
                        <p:par>
                          <p:cTn id="94" fill="hold">
                            <p:stCondLst>
                              <p:cond delay="0"/>
                            </p:stCondLst>
                            <p:childTnLst>
                              <p:par>
                                <p:cTn id="95" presetID="1" presetClass="entr" presetSubtype="0" fill="hold" grpId="0" nodeType="clickEffect">
                                  <p:stCondLst>
                                    <p:cond delay="0"/>
                                  </p:stCondLst>
                                  <p:childTnLst>
                                    <p:set>
                                      <p:cBhvr>
                                        <p:cTn id="96" dur="1" fill="hold">
                                          <p:stCondLst>
                                            <p:cond delay="0"/>
                                          </p:stCondLst>
                                        </p:cTn>
                                        <p:tgtEl>
                                          <p:spTgt spid="46"/>
                                        </p:tgtEl>
                                        <p:attrNameLst>
                                          <p:attrName>style.visibility</p:attrName>
                                        </p:attrNameLst>
                                      </p:cBhvr>
                                      <p:to>
                                        <p:strVal val="visible"/>
                                      </p:to>
                                    </p:set>
                                  </p:childTnLst>
                                </p:cTn>
                              </p:par>
                            </p:childTnLst>
                          </p:cTn>
                        </p:par>
                      </p:childTnLst>
                    </p:cTn>
                  </p:par>
                  <p:par>
                    <p:cTn id="97" fill="hold">
                      <p:stCondLst>
                        <p:cond delay="indefinite"/>
                      </p:stCondLst>
                      <p:childTnLst>
                        <p:par>
                          <p:cTn id="98" fill="hold">
                            <p:stCondLst>
                              <p:cond delay="0"/>
                            </p:stCondLst>
                            <p:childTnLst>
                              <p:par>
                                <p:cTn id="99" presetID="1" presetClass="entr" presetSubtype="0" fill="hold" grpId="0" nodeType="clickEffect">
                                  <p:stCondLst>
                                    <p:cond delay="0"/>
                                  </p:stCondLst>
                                  <p:childTnLst>
                                    <p:set>
                                      <p:cBhvr>
                                        <p:cTn id="100" dur="1" fill="hold">
                                          <p:stCondLst>
                                            <p:cond delay="0"/>
                                          </p:stCondLst>
                                        </p:cTn>
                                        <p:tgtEl>
                                          <p:spTgt spid="47"/>
                                        </p:tgtEl>
                                        <p:attrNameLst>
                                          <p:attrName>style.visibility</p:attrName>
                                        </p:attrNameLst>
                                      </p:cBhvr>
                                      <p:to>
                                        <p:strVal val="visible"/>
                                      </p:to>
                                    </p:set>
                                  </p:childTnLst>
                                </p:cTn>
                              </p:par>
                            </p:childTnLst>
                          </p:cTn>
                        </p:par>
                      </p:childTnLst>
                    </p:cTn>
                  </p:par>
                  <p:par>
                    <p:cTn id="101" fill="hold">
                      <p:stCondLst>
                        <p:cond delay="indefinite"/>
                      </p:stCondLst>
                      <p:childTnLst>
                        <p:par>
                          <p:cTn id="102" fill="hold">
                            <p:stCondLst>
                              <p:cond delay="0"/>
                            </p:stCondLst>
                            <p:childTnLst>
                              <p:par>
                                <p:cTn id="103" presetID="1" presetClass="entr" presetSubtype="0" fill="hold" grpId="0" nodeType="clickEffect">
                                  <p:stCondLst>
                                    <p:cond delay="0"/>
                                  </p:stCondLst>
                                  <p:childTnLst>
                                    <p:set>
                                      <p:cBhvr>
                                        <p:cTn id="104" dur="1" fill="hold">
                                          <p:stCondLst>
                                            <p:cond delay="0"/>
                                          </p:stCondLst>
                                        </p:cTn>
                                        <p:tgtEl>
                                          <p:spTgt spid="48"/>
                                        </p:tgtEl>
                                        <p:attrNameLst>
                                          <p:attrName>style.visibility</p:attrName>
                                        </p:attrNameLst>
                                      </p:cBhvr>
                                      <p:to>
                                        <p:strVal val="visible"/>
                                      </p:to>
                                    </p:set>
                                  </p:childTnLst>
                                </p:cTn>
                              </p:par>
                            </p:childTnLst>
                          </p:cTn>
                        </p:par>
                      </p:childTnLst>
                    </p:cTn>
                  </p:par>
                  <p:par>
                    <p:cTn id="105" fill="hold">
                      <p:stCondLst>
                        <p:cond delay="indefinite"/>
                      </p:stCondLst>
                      <p:childTnLst>
                        <p:par>
                          <p:cTn id="106" fill="hold">
                            <p:stCondLst>
                              <p:cond delay="0"/>
                            </p:stCondLst>
                            <p:childTnLst>
                              <p:par>
                                <p:cTn id="107" presetID="1" presetClass="entr" presetSubtype="0" fill="hold" grpId="0" nodeType="clickEffect">
                                  <p:stCondLst>
                                    <p:cond delay="0"/>
                                  </p:stCondLst>
                                  <p:childTnLst>
                                    <p:set>
                                      <p:cBhvr>
                                        <p:cTn id="108" dur="1" fill="hold">
                                          <p:stCondLst>
                                            <p:cond delay="0"/>
                                          </p:stCondLst>
                                        </p:cTn>
                                        <p:tgtEl>
                                          <p:spTgt spid="49"/>
                                        </p:tgtEl>
                                        <p:attrNameLst>
                                          <p:attrName>style.visibility</p:attrName>
                                        </p:attrNameLst>
                                      </p:cBhvr>
                                      <p:to>
                                        <p:strVal val="visible"/>
                                      </p:to>
                                    </p:set>
                                  </p:childTnLst>
                                </p:cTn>
                              </p:par>
                            </p:childTnLst>
                          </p:cTn>
                        </p:par>
                      </p:childTnLst>
                    </p:cTn>
                  </p:par>
                  <p:par>
                    <p:cTn id="109" fill="hold">
                      <p:stCondLst>
                        <p:cond delay="indefinite"/>
                      </p:stCondLst>
                      <p:childTnLst>
                        <p:par>
                          <p:cTn id="110" fill="hold">
                            <p:stCondLst>
                              <p:cond delay="0"/>
                            </p:stCondLst>
                            <p:childTnLst>
                              <p:par>
                                <p:cTn id="111" presetID="1" presetClass="entr" presetSubtype="0" fill="hold" grpId="0" nodeType="clickEffect">
                                  <p:stCondLst>
                                    <p:cond delay="0"/>
                                  </p:stCondLst>
                                  <p:childTnLst>
                                    <p:set>
                                      <p:cBhvr>
                                        <p:cTn id="112" dur="1" fill="hold">
                                          <p:stCondLst>
                                            <p:cond delay="0"/>
                                          </p:stCondLst>
                                        </p:cTn>
                                        <p:tgtEl>
                                          <p:spTgt spid="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0" grpId="0" animBg="1"/>
      <p:bldP spid="13" grpId="0" animBg="1"/>
      <p:bldP spid="14" grpId="0" animBg="1"/>
      <p:bldP spid="15" grpId="0" animBg="1"/>
      <p:bldP spid="16" grpId="0" animBg="1"/>
      <p:bldP spid="17" grpId="0" animBg="1"/>
      <p:bldP spid="18" grpId="0" animBg="1"/>
      <p:bldP spid="19" grpId="0" animBg="1"/>
      <p:bldP spid="20" grpId="0" animBg="1"/>
      <p:bldP spid="23" grpId="0" animBg="1"/>
      <p:bldP spid="24" grpId="0" animBg="1"/>
      <p:bldP spid="25" grpId="0" animBg="1"/>
      <p:bldP spid="27" grpId="0" animBg="1"/>
      <p:bldP spid="28" grpId="0" animBg="1"/>
      <p:bldP spid="29" grpId="0" animBg="1"/>
      <p:bldP spid="30" grpId="0" animBg="1"/>
      <p:bldP spid="31" grpId="0" animBg="1"/>
      <p:bldP spid="32" grpId="0" animBg="1"/>
      <p:bldP spid="33" grpId="0" animBg="1"/>
      <p:bldP spid="34" grpId="0" animBg="1"/>
      <p:bldP spid="35" grpId="0" animBg="1"/>
      <p:bldP spid="37" grpId="0" animBg="1"/>
      <p:bldP spid="38" grpId="0" animBg="1"/>
      <p:bldP spid="39" grpId="0" animBg="1"/>
      <p:bldP spid="40" grpId="0" animBg="1"/>
      <p:bldP spid="41" grpId="0" animBg="1"/>
      <p:bldP spid="42" grpId="0" animBg="1"/>
      <p:bldP spid="43" grpId="0" animBg="1"/>
      <p:bldP spid="44" grpId="0" animBg="1"/>
      <p:bldP spid="45" grpId="0" animBg="1"/>
      <p:bldP spid="46" grpId="0" animBg="1"/>
      <p:bldP spid="47" grpId="0" animBg="1"/>
      <p:bldP spid="48" grpId="0" animBg="1"/>
      <p:bldP spid="49" grpId="0" animBg="1"/>
      <p:bldP spid="50"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A5ECC-787E-40FC-B24C-2D9ECAD35123}"/>
              </a:ext>
            </a:extLst>
          </p:cNvPr>
          <p:cNvSpPr>
            <a:spLocks noGrp="1"/>
          </p:cNvSpPr>
          <p:nvPr>
            <p:ph type="title"/>
          </p:nvPr>
        </p:nvSpPr>
        <p:spPr/>
        <p:txBody>
          <a:bodyPr>
            <a:normAutofit fontScale="90000"/>
          </a:bodyPr>
          <a:lstStyle/>
          <a:p>
            <a:r>
              <a:rPr lang="en-ZA" dirty="0"/>
              <a:t>What are the implications of GVC disruptors on </a:t>
            </a:r>
            <a:r>
              <a:rPr lang="en-ZA" dirty="0">
                <a:solidFill>
                  <a:srgbClr val="D51030"/>
                </a:solidFill>
              </a:rPr>
              <a:t>management</a:t>
            </a:r>
            <a:r>
              <a:rPr lang="en-ZA" dirty="0"/>
              <a:t> capabilities in SA?</a:t>
            </a:r>
          </a:p>
        </p:txBody>
      </p:sp>
      <p:sp>
        <p:nvSpPr>
          <p:cNvPr id="4" name="Slide Number Placeholder 3">
            <a:extLst>
              <a:ext uri="{FF2B5EF4-FFF2-40B4-BE49-F238E27FC236}">
                <a16:creationId xmlns:a16="http://schemas.microsoft.com/office/drawing/2014/main" id="{3AF1C8F8-0B1E-4E49-9461-36E0E0FDC360}"/>
              </a:ext>
            </a:extLst>
          </p:cNvPr>
          <p:cNvSpPr>
            <a:spLocks noGrp="1"/>
          </p:cNvSpPr>
          <p:nvPr>
            <p:ph type="sldNum" sz="quarter" idx="12"/>
          </p:nvPr>
        </p:nvSpPr>
        <p:spPr/>
        <p:txBody>
          <a:bodyPr/>
          <a:lstStyle/>
          <a:p>
            <a:fld id="{98DD2591-A950-4969-95F0-FB5ADEE756ED}" type="slidenum">
              <a:rPr lang="en-US" smtClean="0"/>
              <a:pPr/>
              <a:t>17</a:t>
            </a:fld>
            <a:endParaRPr lang="en-US" dirty="0"/>
          </a:p>
        </p:txBody>
      </p:sp>
      <p:graphicFrame>
        <p:nvGraphicFramePr>
          <p:cNvPr id="5" name="Table 4">
            <a:extLst>
              <a:ext uri="{FF2B5EF4-FFF2-40B4-BE49-F238E27FC236}">
                <a16:creationId xmlns:a16="http://schemas.microsoft.com/office/drawing/2014/main" id="{3E5DA2AE-1FF4-42F4-96F9-C93638F7BF59}"/>
              </a:ext>
            </a:extLst>
          </p:cNvPr>
          <p:cNvGraphicFramePr>
            <a:graphicFrameLocks noGrp="1"/>
          </p:cNvGraphicFramePr>
          <p:nvPr>
            <p:extLst>
              <p:ext uri="{D42A27DB-BD31-4B8C-83A1-F6EECF244321}">
                <p14:modId xmlns:p14="http://schemas.microsoft.com/office/powerpoint/2010/main" val="3028457663"/>
              </p:ext>
            </p:extLst>
          </p:nvPr>
        </p:nvGraphicFramePr>
        <p:xfrm>
          <a:off x="609601" y="1209995"/>
          <a:ext cx="8218579" cy="5385761"/>
        </p:xfrm>
        <a:graphic>
          <a:graphicData uri="http://schemas.openxmlformats.org/drawingml/2006/table">
            <a:tbl>
              <a:tblPr firstRow="1" bandRow="1">
                <a:tableStyleId>{5C22544A-7EE6-4342-B048-85BDC9FD1C3A}</a:tableStyleId>
              </a:tblPr>
              <a:tblGrid>
                <a:gridCol w="1103665">
                  <a:extLst>
                    <a:ext uri="{9D8B030D-6E8A-4147-A177-3AD203B41FA5}">
                      <a16:colId xmlns:a16="http://schemas.microsoft.com/office/drawing/2014/main" val="1211654386"/>
                    </a:ext>
                  </a:extLst>
                </a:gridCol>
                <a:gridCol w="790546">
                  <a:extLst>
                    <a:ext uri="{9D8B030D-6E8A-4147-A177-3AD203B41FA5}">
                      <a16:colId xmlns:a16="http://schemas.microsoft.com/office/drawing/2014/main" val="1494459973"/>
                    </a:ext>
                  </a:extLst>
                </a:gridCol>
                <a:gridCol w="790546">
                  <a:extLst>
                    <a:ext uri="{9D8B030D-6E8A-4147-A177-3AD203B41FA5}">
                      <a16:colId xmlns:a16="http://schemas.microsoft.com/office/drawing/2014/main" val="660707163"/>
                    </a:ext>
                  </a:extLst>
                </a:gridCol>
                <a:gridCol w="790546">
                  <a:extLst>
                    <a:ext uri="{9D8B030D-6E8A-4147-A177-3AD203B41FA5}">
                      <a16:colId xmlns:a16="http://schemas.microsoft.com/office/drawing/2014/main" val="2640622669"/>
                    </a:ext>
                  </a:extLst>
                </a:gridCol>
                <a:gridCol w="790546">
                  <a:extLst>
                    <a:ext uri="{9D8B030D-6E8A-4147-A177-3AD203B41FA5}">
                      <a16:colId xmlns:a16="http://schemas.microsoft.com/office/drawing/2014/main" val="4028248783"/>
                    </a:ext>
                  </a:extLst>
                </a:gridCol>
                <a:gridCol w="790546">
                  <a:extLst>
                    <a:ext uri="{9D8B030D-6E8A-4147-A177-3AD203B41FA5}">
                      <a16:colId xmlns:a16="http://schemas.microsoft.com/office/drawing/2014/main" val="2993708939"/>
                    </a:ext>
                  </a:extLst>
                </a:gridCol>
                <a:gridCol w="790546">
                  <a:extLst>
                    <a:ext uri="{9D8B030D-6E8A-4147-A177-3AD203B41FA5}">
                      <a16:colId xmlns:a16="http://schemas.microsoft.com/office/drawing/2014/main" val="2107093876"/>
                    </a:ext>
                  </a:extLst>
                </a:gridCol>
                <a:gridCol w="790546">
                  <a:extLst>
                    <a:ext uri="{9D8B030D-6E8A-4147-A177-3AD203B41FA5}">
                      <a16:colId xmlns:a16="http://schemas.microsoft.com/office/drawing/2014/main" val="3813536393"/>
                    </a:ext>
                  </a:extLst>
                </a:gridCol>
                <a:gridCol w="790546">
                  <a:extLst>
                    <a:ext uri="{9D8B030D-6E8A-4147-A177-3AD203B41FA5}">
                      <a16:colId xmlns:a16="http://schemas.microsoft.com/office/drawing/2014/main" val="1591748155"/>
                    </a:ext>
                  </a:extLst>
                </a:gridCol>
                <a:gridCol w="790546">
                  <a:extLst>
                    <a:ext uri="{9D8B030D-6E8A-4147-A177-3AD203B41FA5}">
                      <a16:colId xmlns:a16="http://schemas.microsoft.com/office/drawing/2014/main" val="1697253706"/>
                    </a:ext>
                  </a:extLst>
                </a:gridCol>
              </a:tblGrid>
              <a:tr h="881959">
                <a:tc>
                  <a:txBody>
                    <a:bodyPr/>
                    <a:lstStyle/>
                    <a:p>
                      <a:endParaRPr lang="en-GB" sz="1400" b="1" dirty="0">
                        <a:solidFill>
                          <a:schemeClr val="accent1"/>
                        </a:solidFill>
                      </a:endParaRPr>
                    </a:p>
                  </a:txBody>
                  <a:tcPr anchor="ctr">
                    <a:lnL w="12700" cmpd="sng">
                      <a:noFill/>
                    </a:lnL>
                    <a:lnR w="12700"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050" b="1" dirty="0">
                          <a:solidFill>
                            <a:schemeClr val="accent1"/>
                          </a:solidFill>
                        </a:rPr>
                        <a:t>Global thinking </a:t>
                      </a:r>
                    </a:p>
                  </a:txBody>
                  <a:tcPr anchor="ct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050" b="1" kern="1200" dirty="0">
                          <a:solidFill>
                            <a:schemeClr val="accent1"/>
                          </a:solidFill>
                          <a:latin typeface="+mn-lt"/>
                          <a:ea typeface="+mn-ea"/>
                          <a:cs typeface="+mn-cs"/>
                        </a:rPr>
                        <a:t>Leader-ship &amp; team-building</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050" b="1" kern="1200" dirty="0">
                          <a:solidFill>
                            <a:schemeClr val="accent1"/>
                          </a:solidFill>
                          <a:latin typeface="+mn-lt"/>
                          <a:ea typeface="+mn-ea"/>
                          <a:cs typeface="+mn-cs"/>
                        </a:rPr>
                        <a:t>Vision and change manage-</a:t>
                      </a:r>
                      <a:r>
                        <a:rPr lang="en-GB" sz="1050" b="1" kern="1200" dirty="0" err="1">
                          <a:solidFill>
                            <a:schemeClr val="accent1"/>
                          </a:solidFill>
                          <a:latin typeface="+mn-lt"/>
                          <a:ea typeface="+mn-ea"/>
                          <a:cs typeface="+mn-cs"/>
                        </a:rPr>
                        <a:t>ment</a:t>
                      </a:r>
                      <a:endParaRPr lang="en-GB" sz="1050" b="1" kern="1200" dirty="0">
                        <a:solidFill>
                          <a:schemeClr val="accent1"/>
                        </a:solidFill>
                        <a:latin typeface="+mn-lt"/>
                        <a:ea typeface="+mn-ea"/>
                        <a:cs typeface="+mn-cs"/>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050" b="1" kern="1200" dirty="0">
                          <a:solidFill>
                            <a:schemeClr val="accent1"/>
                          </a:solidFill>
                          <a:latin typeface="+mn-lt"/>
                          <a:ea typeface="+mn-ea"/>
                          <a:cs typeface="+mn-cs"/>
                        </a:rPr>
                        <a:t>Business financials</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050" b="1" kern="1200" dirty="0">
                          <a:solidFill>
                            <a:schemeClr val="accent1"/>
                          </a:solidFill>
                          <a:latin typeface="+mn-lt"/>
                          <a:ea typeface="+mn-ea"/>
                          <a:cs typeface="+mn-cs"/>
                        </a:rPr>
                        <a:t>Time </a:t>
                      </a:r>
                      <a:r>
                        <a:rPr lang="en-GB" sz="1050" b="1" kern="1200" dirty="0" err="1">
                          <a:solidFill>
                            <a:schemeClr val="accent1"/>
                          </a:solidFill>
                          <a:latin typeface="+mn-lt"/>
                          <a:ea typeface="+mn-ea"/>
                          <a:cs typeface="+mn-cs"/>
                        </a:rPr>
                        <a:t>mgmt</a:t>
                      </a:r>
                      <a:r>
                        <a:rPr lang="en-GB" sz="1050" b="1" kern="1200" dirty="0">
                          <a:solidFill>
                            <a:schemeClr val="accent1"/>
                          </a:solidFill>
                          <a:latin typeface="+mn-lt"/>
                          <a:ea typeface="+mn-ea"/>
                          <a:cs typeface="+mn-cs"/>
                        </a:rPr>
                        <a:t> &amp; delegation</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b="1" kern="1200" dirty="0">
                          <a:solidFill>
                            <a:schemeClr val="accent1"/>
                          </a:solidFill>
                          <a:latin typeface="+mn-lt"/>
                          <a:ea typeface="+mn-ea"/>
                          <a:cs typeface="+mn-cs"/>
                        </a:rPr>
                        <a:t>Conflict </a:t>
                      </a:r>
                      <a:r>
                        <a:rPr lang="en-GB" sz="1050" b="1" kern="1200" dirty="0" err="1">
                          <a:solidFill>
                            <a:schemeClr val="accent1"/>
                          </a:solidFill>
                          <a:latin typeface="+mn-lt"/>
                          <a:ea typeface="+mn-ea"/>
                          <a:cs typeface="+mn-cs"/>
                        </a:rPr>
                        <a:t>mgmt</a:t>
                      </a:r>
                      <a:r>
                        <a:rPr lang="en-GB" sz="1050" b="1" kern="1200" dirty="0">
                          <a:solidFill>
                            <a:schemeClr val="accent1"/>
                          </a:solidFill>
                          <a:latin typeface="+mn-lt"/>
                          <a:ea typeface="+mn-ea"/>
                          <a:cs typeface="+mn-cs"/>
                        </a:rPr>
                        <a:t> &amp; </a:t>
                      </a:r>
                      <a:r>
                        <a:rPr lang="en-GB" sz="1050" b="1" kern="1200" dirty="0" err="1">
                          <a:solidFill>
                            <a:schemeClr val="accent1"/>
                          </a:solidFill>
                          <a:latin typeface="+mn-lt"/>
                          <a:ea typeface="+mn-ea"/>
                          <a:cs typeface="+mn-cs"/>
                        </a:rPr>
                        <a:t>negotia-tion</a:t>
                      </a:r>
                      <a:endParaRPr lang="en-GB" sz="1050" b="1" kern="1200" dirty="0">
                        <a:solidFill>
                          <a:schemeClr val="accent1"/>
                        </a:solidFill>
                        <a:latin typeface="+mn-lt"/>
                        <a:ea typeface="+mn-ea"/>
                        <a:cs typeface="+mn-cs"/>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b="1" kern="1200" dirty="0">
                          <a:solidFill>
                            <a:schemeClr val="accent1"/>
                          </a:solidFill>
                          <a:latin typeface="+mn-lt"/>
                          <a:ea typeface="+mn-ea"/>
                          <a:cs typeface="+mn-cs"/>
                        </a:rPr>
                        <a:t>WCM</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050" b="1" kern="1200" dirty="0">
                          <a:solidFill>
                            <a:schemeClr val="accent1"/>
                          </a:solidFill>
                          <a:latin typeface="+mn-lt"/>
                          <a:ea typeface="+mn-ea"/>
                          <a:cs typeface="+mn-cs"/>
                        </a:rPr>
                        <a:t>Computer literacy / ICT</a:t>
                      </a:r>
                    </a:p>
                  </a:txBody>
                  <a:tcPr anchor="ctr">
                    <a:lnL w="12700" cmpd="sng">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050" b="1" kern="1200" dirty="0">
                          <a:solidFill>
                            <a:schemeClr val="accent1"/>
                          </a:solidFill>
                          <a:latin typeface="+mn-lt"/>
                          <a:ea typeface="+mn-ea"/>
                          <a:cs typeface="+mn-cs"/>
                        </a:rPr>
                        <a:t>New </a:t>
                      </a:r>
                    </a:p>
                    <a:p>
                      <a:pPr algn="ctr"/>
                      <a:r>
                        <a:rPr lang="en-GB" sz="1050" b="1" kern="1200" dirty="0">
                          <a:solidFill>
                            <a:schemeClr val="accent1"/>
                          </a:solidFill>
                          <a:latin typeface="+mn-lt"/>
                          <a:ea typeface="+mn-ea"/>
                          <a:cs typeface="+mn-cs"/>
                        </a:rPr>
                        <a:t>skills?</a:t>
                      </a:r>
                    </a:p>
                  </a:txBody>
                  <a:tcPr anchor="ct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1910832597"/>
                  </a:ext>
                </a:extLst>
              </a:tr>
              <a:tr h="587973">
                <a:tc>
                  <a:txBody>
                    <a:bodyPr/>
                    <a:lstStyle/>
                    <a:p>
                      <a:r>
                        <a:rPr lang="en-GB" sz="1100" b="1" dirty="0">
                          <a:solidFill>
                            <a:schemeClr val="accent1"/>
                          </a:solidFill>
                        </a:rPr>
                        <a:t>1. Alternative engine technologies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dirty="0">
                        <a:solidFill>
                          <a:schemeClr val="tx1"/>
                        </a:solidFill>
                      </a:endParaRPr>
                    </a:p>
                  </a:txBody>
                  <a:tcP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dirty="0">
                        <a:solidFill>
                          <a:schemeClr val="tx1"/>
                        </a:solidFill>
                      </a:endParaRPr>
                    </a:p>
                  </a:txBody>
                  <a:tcPr>
                    <a:lnL w="12700" cmpd="sng">
                      <a:noFill/>
                    </a:lnL>
                    <a:lnR w="12700" cmpd="sng">
                      <a:noFill/>
                    </a:lnR>
                    <a:lnT w="12700" cap="flat" cmpd="sng" algn="ctr">
                      <a:solidFill>
                        <a:schemeClr val="tx1"/>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dirty="0">
                        <a:solidFill>
                          <a:schemeClr val="tx1"/>
                        </a:solidFill>
                      </a:endParaRPr>
                    </a:p>
                  </a:txBody>
                  <a:tcPr>
                    <a:lnL w="12700" cmpd="sng">
                      <a:noFill/>
                    </a:lnL>
                    <a:lnR w="12700" cmpd="sng">
                      <a:noFill/>
                    </a:lnR>
                    <a:lnT w="12700" cap="flat" cmpd="sng" algn="ctr">
                      <a:solidFill>
                        <a:schemeClr val="tx1"/>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12700" cap="flat" cmpd="sng" algn="ctr">
                      <a:solidFill>
                        <a:schemeClr val="tx1"/>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12700" cap="flat" cmpd="sng" algn="ctr">
                      <a:solidFill>
                        <a:schemeClr val="tx1"/>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12700" cap="flat" cmpd="sng" algn="ctr">
                      <a:solidFill>
                        <a:schemeClr val="tx1"/>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12700" cap="flat" cmpd="sng" algn="ctr">
                      <a:solidFill>
                        <a:schemeClr val="tx1"/>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2276969433"/>
                  </a:ext>
                </a:extLst>
              </a:tr>
              <a:tr h="530585">
                <a:tc>
                  <a:txBody>
                    <a:bodyPr/>
                    <a:lstStyle/>
                    <a:p>
                      <a:r>
                        <a:rPr lang="en-GB" sz="1100" b="1" dirty="0">
                          <a:solidFill>
                            <a:schemeClr val="accent1"/>
                          </a:solidFill>
                        </a:rPr>
                        <a:t>2. Green manufacturing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ap="flat" cmpd="sng" algn="ctr">
                      <a:no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3244143926"/>
                  </a:ext>
                </a:extLst>
              </a:tr>
              <a:tr h="587973">
                <a:tc>
                  <a:txBody>
                    <a:bodyPr/>
                    <a:lstStyle/>
                    <a:p>
                      <a:r>
                        <a:rPr lang="en-GB" sz="1100" b="1" dirty="0">
                          <a:solidFill>
                            <a:schemeClr val="accent1"/>
                          </a:solidFill>
                        </a:rPr>
                        <a:t>3. New materials design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ap="flat" cmpd="sng" algn="ctr">
                      <a:no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1402030315"/>
                  </a:ext>
                </a:extLst>
              </a:tr>
              <a:tr h="833777">
                <a:tc>
                  <a:txBody>
                    <a:bodyPr/>
                    <a:lstStyle/>
                    <a:p>
                      <a:r>
                        <a:rPr lang="en-ZA" sz="1100" b="1" dirty="0">
                          <a:solidFill>
                            <a:schemeClr val="accent1"/>
                          </a:solidFill>
                        </a:rPr>
                        <a:t>4. Infotainment and vehicle connectivity (IoT)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ap="flat" cmpd="sng" algn="ctr">
                      <a:no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2677033292"/>
                  </a:ext>
                </a:extLst>
              </a:tr>
              <a:tr h="587973">
                <a:tc>
                  <a:txBody>
                    <a:bodyPr/>
                    <a:lstStyle/>
                    <a:p>
                      <a:r>
                        <a:rPr lang="en-ZA" sz="1100" b="1" dirty="0">
                          <a:solidFill>
                            <a:schemeClr val="accent1"/>
                          </a:solidFill>
                        </a:rPr>
                        <a:t>5. Robotics and artificial intelligence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ap="flat" cmpd="sng" algn="ctr">
                      <a:no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871554128"/>
                  </a:ext>
                </a:extLst>
              </a:tr>
              <a:tr h="75381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sz="1100" b="1" dirty="0">
                          <a:solidFill>
                            <a:schemeClr val="accent1"/>
                          </a:solidFill>
                        </a:rPr>
                        <a:t>6. Passive &amp; active vehicle safety advances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ap="flat" cmpd="sng" algn="ctr">
                      <a:no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2537639221"/>
                  </a:ext>
                </a:extLst>
              </a:tr>
              <a:tr h="58797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sz="1100" b="1" dirty="0">
                          <a:solidFill>
                            <a:schemeClr val="accent1"/>
                          </a:solidFill>
                        </a:rPr>
                        <a:t>7. Mobility services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ZA" sz="1100" b="1"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mpd="sng">
                      <a:noFill/>
                    </a:lnR>
                    <a:lnT w="3175" cap="flat" cmpd="sng" algn="ctr">
                      <a:solidFill>
                        <a:schemeClr val="bg1">
                          <a:lumMod val="6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ap="flat" cmpd="sng" algn="ctr">
                      <a:no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624907551"/>
                  </a:ext>
                </a:extLst>
              </a:tr>
            </a:tbl>
          </a:graphicData>
        </a:graphic>
      </p:graphicFrame>
      <p:sp>
        <p:nvSpPr>
          <p:cNvPr id="6" name="Rectangle 5">
            <a:extLst>
              <a:ext uri="{FF2B5EF4-FFF2-40B4-BE49-F238E27FC236}">
                <a16:creationId xmlns:a16="http://schemas.microsoft.com/office/drawing/2014/main" id="{B469E7C1-BBB0-471E-92CE-5424E027F3B6}"/>
              </a:ext>
            </a:extLst>
          </p:cNvPr>
          <p:cNvSpPr/>
          <p:nvPr/>
        </p:nvSpPr>
        <p:spPr>
          <a:xfrm>
            <a:off x="1752600" y="947750"/>
            <a:ext cx="4695022" cy="228505"/>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ZA" sz="1200" b="1" dirty="0">
                <a:solidFill>
                  <a:srgbClr val="000000"/>
                </a:solidFill>
              </a:rPr>
              <a:t>Soft Skills</a:t>
            </a:r>
          </a:p>
        </p:txBody>
      </p:sp>
      <p:sp>
        <p:nvSpPr>
          <p:cNvPr id="7" name="Rectangle 6">
            <a:extLst>
              <a:ext uri="{FF2B5EF4-FFF2-40B4-BE49-F238E27FC236}">
                <a16:creationId xmlns:a16="http://schemas.microsoft.com/office/drawing/2014/main" id="{6DB24E14-49D0-427D-AA50-82DCB75A0FF3}"/>
              </a:ext>
            </a:extLst>
          </p:cNvPr>
          <p:cNvSpPr/>
          <p:nvPr/>
        </p:nvSpPr>
        <p:spPr>
          <a:xfrm>
            <a:off x="6477000" y="947751"/>
            <a:ext cx="1524000" cy="231053"/>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ZA" sz="1200" b="1" dirty="0">
                <a:solidFill>
                  <a:srgbClr val="000000"/>
                </a:solidFill>
              </a:rPr>
              <a:t>Technical Skills</a:t>
            </a:r>
          </a:p>
        </p:txBody>
      </p:sp>
      <p:sp>
        <p:nvSpPr>
          <p:cNvPr id="3" name="TextBox 2">
            <a:extLst>
              <a:ext uri="{FF2B5EF4-FFF2-40B4-BE49-F238E27FC236}">
                <a16:creationId xmlns:a16="http://schemas.microsoft.com/office/drawing/2014/main" id="{40F7E0EA-B38D-4ABF-8AA9-F38AFE8E4A07}"/>
              </a:ext>
            </a:extLst>
          </p:cNvPr>
          <p:cNvSpPr txBox="1"/>
          <p:nvPr/>
        </p:nvSpPr>
        <p:spPr>
          <a:xfrm rot="19701760">
            <a:off x="3010186" y="3332008"/>
            <a:ext cx="4419600" cy="1107996"/>
          </a:xfrm>
          <a:prstGeom prst="rect">
            <a:avLst/>
          </a:prstGeom>
          <a:noFill/>
        </p:spPr>
        <p:txBody>
          <a:bodyPr wrap="square" rtlCol="0">
            <a:spAutoFit/>
          </a:bodyPr>
          <a:lstStyle/>
          <a:p>
            <a:r>
              <a:rPr lang="en-ZA" sz="6600" dirty="0">
                <a:solidFill>
                  <a:srgbClr val="FFCCCC"/>
                </a:solidFill>
              </a:rPr>
              <a:t>TEMPLATE</a:t>
            </a:r>
            <a:endParaRPr lang="en-ZA" sz="4400" dirty="0">
              <a:solidFill>
                <a:srgbClr val="FFCCCC"/>
              </a:solidFill>
            </a:endParaRPr>
          </a:p>
        </p:txBody>
      </p:sp>
      <p:sp>
        <p:nvSpPr>
          <p:cNvPr id="8" name="Rectangle 7">
            <a:extLst>
              <a:ext uri="{FF2B5EF4-FFF2-40B4-BE49-F238E27FC236}">
                <a16:creationId xmlns:a16="http://schemas.microsoft.com/office/drawing/2014/main" id="{95F04373-36C7-49E4-8491-15570D838DAC}"/>
              </a:ext>
            </a:extLst>
          </p:cNvPr>
          <p:cNvSpPr/>
          <p:nvPr/>
        </p:nvSpPr>
        <p:spPr>
          <a:xfrm rot="16200000">
            <a:off x="-1794502" y="4177848"/>
            <a:ext cx="4424404" cy="293786"/>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ZA" sz="1200" b="1" dirty="0">
                <a:solidFill>
                  <a:srgbClr val="000000"/>
                </a:solidFill>
              </a:rPr>
              <a:t>GVC disruptors</a:t>
            </a:r>
          </a:p>
        </p:txBody>
      </p:sp>
      <p:sp>
        <p:nvSpPr>
          <p:cNvPr id="9" name="TextBox 8">
            <a:extLst>
              <a:ext uri="{FF2B5EF4-FFF2-40B4-BE49-F238E27FC236}">
                <a16:creationId xmlns:a16="http://schemas.microsoft.com/office/drawing/2014/main" id="{98D4325B-C163-4C84-B139-FF14B999F436}"/>
              </a:ext>
            </a:extLst>
          </p:cNvPr>
          <p:cNvSpPr txBox="1"/>
          <p:nvPr/>
        </p:nvSpPr>
        <p:spPr>
          <a:xfrm>
            <a:off x="564593" y="6595756"/>
            <a:ext cx="7010400" cy="261610"/>
          </a:xfrm>
          <a:prstGeom prst="rect">
            <a:avLst/>
          </a:prstGeom>
          <a:noFill/>
        </p:spPr>
        <p:txBody>
          <a:bodyPr wrap="square" rtlCol="0">
            <a:spAutoFit/>
          </a:bodyPr>
          <a:lstStyle/>
          <a:p>
            <a:r>
              <a:rPr lang="en-ZA" sz="1100" dirty="0"/>
              <a:t>*Source: Automotive Supply Chain Competitiveness Initiative (ASCCI) High Level Skills Framework (2017)</a:t>
            </a:r>
          </a:p>
        </p:txBody>
      </p:sp>
      <p:sp>
        <p:nvSpPr>
          <p:cNvPr id="10" name="Left Brace 9">
            <a:extLst>
              <a:ext uri="{FF2B5EF4-FFF2-40B4-BE49-F238E27FC236}">
                <a16:creationId xmlns:a16="http://schemas.microsoft.com/office/drawing/2014/main" id="{1D431B92-89A0-41BD-8972-DA89D35C89B1}"/>
              </a:ext>
            </a:extLst>
          </p:cNvPr>
          <p:cNvSpPr/>
          <p:nvPr/>
        </p:nvSpPr>
        <p:spPr>
          <a:xfrm>
            <a:off x="1371600" y="947750"/>
            <a:ext cx="275422" cy="1092263"/>
          </a:xfrm>
          <a:prstGeom prst="leftBrace">
            <a:avLst/>
          </a:prstGeom>
          <a:ln w="15875">
            <a:solidFill>
              <a:srgbClr val="AAADB8"/>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ZA"/>
          </a:p>
        </p:txBody>
      </p:sp>
      <p:sp>
        <p:nvSpPr>
          <p:cNvPr id="11" name="Rectangle 10">
            <a:extLst>
              <a:ext uri="{FF2B5EF4-FFF2-40B4-BE49-F238E27FC236}">
                <a16:creationId xmlns:a16="http://schemas.microsoft.com/office/drawing/2014/main" id="{1572C9A1-BF1D-4EF9-84AE-D0A935F90A40}"/>
              </a:ext>
            </a:extLst>
          </p:cNvPr>
          <p:cNvSpPr/>
          <p:nvPr/>
        </p:nvSpPr>
        <p:spPr>
          <a:xfrm>
            <a:off x="521824" y="1193310"/>
            <a:ext cx="937553" cy="6005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ZA" sz="900" b="1" dirty="0">
                <a:solidFill>
                  <a:srgbClr val="000000"/>
                </a:solidFill>
              </a:rPr>
              <a:t>ASCCI Skills Development Framework*</a:t>
            </a:r>
          </a:p>
        </p:txBody>
      </p:sp>
    </p:spTree>
    <p:extLst>
      <p:ext uri="{BB962C8B-B14F-4D97-AF65-F5344CB8AC3E}">
        <p14:creationId xmlns:p14="http://schemas.microsoft.com/office/powerpoint/2010/main" val="40955323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A5ECC-787E-40FC-B24C-2D9ECAD35123}"/>
              </a:ext>
            </a:extLst>
          </p:cNvPr>
          <p:cNvSpPr>
            <a:spLocks noGrp="1"/>
          </p:cNvSpPr>
          <p:nvPr>
            <p:ph type="title"/>
          </p:nvPr>
        </p:nvSpPr>
        <p:spPr/>
        <p:txBody>
          <a:bodyPr>
            <a:normAutofit fontScale="90000"/>
          </a:bodyPr>
          <a:lstStyle/>
          <a:p>
            <a:r>
              <a:rPr lang="en-ZA" dirty="0"/>
              <a:t>What are the implications of GVC disruptors on </a:t>
            </a:r>
            <a:r>
              <a:rPr lang="en-ZA" dirty="0">
                <a:solidFill>
                  <a:srgbClr val="D51030"/>
                </a:solidFill>
              </a:rPr>
              <a:t>professional</a:t>
            </a:r>
            <a:r>
              <a:rPr lang="en-ZA" dirty="0"/>
              <a:t> capabilities in SA?</a:t>
            </a:r>
          </a:p>
        </p:txBody>
      </p:sp>
      <p:sp>
        <p:nvSpPr>
          <p:cNvPr id="4" name="Slide Number Placeholder 3">
            <a:extLst>
              <a:ext uri="{FF2B5EF4-FFF2-40B4-BE49-F238E27FC236}">
                <a16:creationId xmlns:a16="http://schemas.microsoft.com/office/drawing/2014/main" id="{3AF1C8F8-0B1E-4E49-9461-36E0E0FDC360}"/>
              </a:ext>
            </a:extLst>
          </p:cNvPr>
          <p:cNvSpPr>
            <a:spLocks noGrp="1"/>
          </p:cNvSpPr>
          <p:nvPr>
            <p:ph type="sldNum" sz="quarter" idx="12"/>
          </p:nvPr>
        </p:nvSpPr>
        <p:spPr/>
        <p:txBody>
          <a:bodyPr/>
          <a:lstStyle/>
          <a:p>
            <a:fld id="{98DD2591-A950-4969-95F0-FB5ADEE756ED}" type="slidenum">
              <a:rPr lang="en-US" smtClean="0"/>
              <a:pPr/>
              <a:t>18</a:t>
            </a:fld>
            <a:endParaRPr lang="en-US" dirty="0"/>
          </a:p>
        </p:txBody>
      </p:sp>
      <p:graphicFrame>
        <p:nvGraphicFramePr>
          <p:cNvPr id="5" name="Table 4">
            <a:extLst>
              <a:ext uri="{FF2B5EF4-FFF2-40B4-BE49-F238E27FC236}">
                <a16:creationId xmlns:a16="http://schemas.microsoft.com/office/drawing/2014/main" id="{3E5DA2AE-1FF4-42F4-96F9-C93638F7BF59}"/>
              </a:ext>
            </a:extLst>
          </p:cNvPr>
          <p:cNvGraphicFramePr>
            <a:graphicFrameLocks noGrp="1"/>
          </p:cNvGraphicFramePr>
          <p:nvPr>
            <p:extLst>
              <p:ext uri="{D42A27DB-BD31-4B8C-83A1-F6EECF244321}">
                <p14:modId xmlns:p14="http://schemas.microsoft.com/office/powerpoint/2010/main" val="1127918553"/>
              </p:ext>
            </p:extLst>
          </p:nvPr>
        </p:nvGraphicFramePr>
        <p:xfrm>
          <a:off x="609601" y="1209995"/>
          <a:ext cx="8218579" cy="5395342"/>
        </p:xfrm>
        <a:graphic>
          <a:graphicData uri="http://schemas.openxmlformats.org/drawingml/2006/table">
            <a:tbl>
              <a:tblPr firstRow="1" bandRow="1">
                <a:tableStyleId>{5C22544A-7EE6-4342-B048-85BDC9FD1C3A}</a:tableStyleId>
              </a:tblPr>
              <a:tblGrid>
                <a:gridCol w="1103665">
                  <a:extLst>
                    <a:ext uri="{9D8B030D-6E8A-4147-A177-3AD203B41FA5}">
                      <a16:colId xmlns:a16="http://schemas.microsoft.com/office/drawing/2014/main" val="1211654386"/>
                    </a:ext>
                  </a:extLst>
                </a:gridCol>
                <a:gridCol w="790546">
                  <a:extLst>
                    <a:ext uri="{9D8B030D-6E8A-4147-A177-3AD203B41FA5}">
                      <a16:colId xmlns:a16="http://schemas.microsoft.com/office/drawing/2014/main" val="1494459973"/>
                    </a:ext>
                  </a:extLst>
                </a:gridCol>
                <a:gridCol w="790546">
                  <a:extLst>
                    <a:ext uri="{9D8B030D-6E8A-4147-A177-3AD203B41FA5}">
                      <a16:colId xmlns:a16="http://schemas.microsoft.com/office/drawing/2014/main" val="660707163"/>
                    </a:ext>
                  </a:extLst>
                </a:gridCol>
                <a:gridCol w="790546">
                  <a:extLst>
                    <a:ext uri="{9D8B030D-6E8A-4147-A177-3AD203B41FA5}">
                      <a16:colId xmlns:a16="http://schemas.microsoft.com/office/drawing/2014/main" val="2640622669"/>
                    </a:ext>
                  </a:extLst>
                </a:gridCol>
                <a:gridCol w="790546">
                  <a:extLst>
                    <a:ext uri="{9D8B030D-6E8A-4147-A177-3AD203B41FA5}">
                      <a16:colId xmlns:a16="http://schemas.microsoft.com/office/drawing/2014/main" val="4028248783"/>
                    </a:ext>
                  </a:extLst>
                </a:gridCol>
                <a:gridCol w="790546">
                  <a:extLst>
                    <a:ext uri="{9D8B030D-6E8A-4147-A177-3AD203B41FA5}">
                      <a16:colId xmlns:a16="http://schemas.microsoft.com/office/drawing/2014/main" val="2993708939"/>
                    </a:ext>
                  </a:extLst>
                </a:gridCol>
                <a:gridCol w="790546">
                  <a:extLst>
                    <a:ext uri="{9D8B030D-6E8A-4147-A177-3AD203B41FA5}">
                      <a16:colId xmlns:a16="http://schemas.microsoft.com/office/drawing/2014/main" val="2107093876"/>
                    </a:ext>
                  </a:extLst>
                </a:gridCol>
                <a:gridCol w="790546">
                  <a:extLst>
                    <a:ext uri="{9D8B030D-6E8A-4147-A177-3AD203B41FA5}">
                      <a16:colId xmlns:a16="http://schemas.microsoft.com/office/drawing/2014/main" val="3813536393"/>
                    </a:ext>
                  </a:extLst>
                </a:gridCol>
                <a:gridCol w="790546">
                  <a:extLst>
                    <a:ext uri="{9D8B030D-6E8A-4147-A177-3AD203B41FA5}">
                      <a16:colId xmlns:a16="http://schemas.microsoft.com/office/drawing/2014/main" val="1591748155"/>
                    </a:ext>
                  </a:extLst>
                </a:gridCol>
                <a:gridCol w="790546">
                  <a:extLst>
                    <a:ext uri="{9D8B030D-6E8A-4147-A177-3AD203B41FA5}">
                      <a16:colId xmlns:a16="http://schemas.microsoft.com/office/drawing/2014/main" val="1697253706"/>
                    </a:ext>
                  </a:extLst>
                </a:gridCol>
              </a:tblGrid>
              <a:tr h="881959">
                <a:tc>
                  <a:txBody>
                    <a:bodyPr/>
                    <a:lstStyle/>
                    <a:p>
                      <a:endParaRPr lang="en-GB" sz="1400" b="1" dirty="0">
                        <a:solidFill>
                          <a:schemeClr val="accent1"/>
                        </a:solidFill>
                      </a:endParaRPr>
                    </a:p>
                  </a:txBody>
                  <a:tcPr anchor="ctr">
                    <a:lnL w="12700" cmpd="sng">
                      <a:noFill/>
                    </a:lnL>
                    <a:lnR w="12700"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050" b="1" dirty="0">
                          <a:solidFill>
                            <a:schemeClr val="accent1"/>
                          </a:solidFill>
                        </a:rPr>
                        <a:t>Work Ethics &amp; Values</a:t>
                      </a:r>
                    </a:p>
                  </a:txBody>
                  <a:tcPr anchor="ct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050" b="1" kern="1200" dirty="0">
                          <a:solidFill>
                            <a:schemeClr val="accent1"/>
                          </a:solidFill>
                          <a:latin typeface="+mn-lt"/>
                          <a:ea typeface="+mn-ea"/>
                          <a:cs typeface="+mn-cs"/>
                        </a:rPr>
                        <a:t>Leader-ship &amp; team-work</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050" b="1" kern="1200" dirty="0">
                          <a:solidFill>
                            <a:schemeClr val="accent1"/>
                          </a:solidFill>
                          <a:latin typeface="+mn-lt"/>
                          <a:ea typeface="+mn-ea"/>
                          <a:cs typeface="+mn-cs"/>
                        </a:rPr>
                        <a:t>Time mgmt.</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050" b="1" kern="1200" dirty="0">
                          <a:solidFill>
                            <a:schemeClr val="accent1"/>
                          </a:solidFill>
                          <a:latin typeface="+mn-lt"/>
                          <a:ea typeface="+mn-ea"/>
                          <a:cs typeface="+mn-cs"/>
                        </a:rPr>
                        <a:t>Visual process mgmt. (leading)</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050" b="1" kern="1200" dirty="0">
                          <a:solidFill>
                            <a:schemeClr val="accent1"/>
                          </a:solidFill>
                          <a:latin typeface="+mn-lt"/>
                          <a:ea typeface="+mn-ea"/>
                          <a:cs typeface="+mn-cs"/>
                        </a:rPr>
                        <a:t>Self-mgmt.</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b="1" kern="1200" dirty="0">
                          <a:solidFill>
                            <a:schemeClr val="accent1"/>
                          </a:solidFill>
                          <a:latin typeface="+mn-lt"/>
                          <a:ea typeface="+mn-ea"/>
                          <a:cs typeface="+mn-cs"/>
                        </a:rPr>
                        <a:t>Business financials</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b="1" kern="1200" dirty="0">
                          <a:solidFill>
                            <a:schemeClr val="accent1"/>
                          </a:solidFill>
                          <a:latin typeface="+mn-lt"/>
                          <a:ea typeface="+mn-ea"/>
                          <a:cs typeface="+mn-cs"/>
                        </a:rPr>
                        <a:t>WCM</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050" b="1" kern="1200" dirty="0" err="1">
                          <a:solidFill>
                            <a:schemeClr val="accent1"/>
                          </a:solidFill>
                          <a:latin typeface="+mn-lt"/>
                          <a:ea typeface="+mn-ea"/>
                          <a:cs typeface="+mn-cs"/>
                        </a:rPr>
                        <a:t>Manufact-uring</a:t>
                      </a:r>
                      <a:r>
                        <a:rPr lang="en-GB" sz="1050" b="1" kern="1200" dirty="0">
                          <a:solidFill>
                            <a:schemeClr val="accent1"/>
                          </a:solidFill>
                          <a:latin typeface="+mn-lt"/>
                          <a:ea typeface="+mn-ea"/>
                          <a:cs typeface="+mn-cs"/>
                        </a:rPr>
                        <a:t> &amp; assembly tech-</a:t>
                      </a:r>
                      <a:r>
                        <a:rPr lang="en-GB" sz="1050" b="1" kern="1200" dirty="0" err="1">
                          <a:solidFill>
                            <a:schemeClr val="accent1"/>
                          </a:solidFill>
                          <a:latin typeface="+mn-lt"/>
                          <a:ea typeface="+mn-ea"/>
                          <a:cs typeface="+mn-cs"/>
                        </a:rPr>
                        <a:t>niques</a:t>
                      </a:r>
                      <a:endParaRPr lang="en-GB" sz="1050" b="1" kern="1200" dirty="0">
                        <a:solidFill>
                          <a:schemeClr val="accent1"/>
                        </a:solidFill>
                        <a:latin typeface="+mn-lt"/>
                        <a:ea typeface="+mn-ea"/>
                        <a:cs typeface="+mn-cs"/>
                      </a:endParaRPr>
                    </a:p>
                  </a:txBody>
                  <a:tcPr anchor="ctr">
                    <a:lnL w="12700" cmpd="sng">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050" b="1" kern="1200" dirty="0">
                          <a:solidFill>
                            <a:schemeClr val="accent1"/>
                          </a:solidFill>
                          <a:latin typeface="+mn-lt"/>
                          <a:ea typeface="+mn-ea"/>
                          <a:cs typeface="+mn-cs"/>
                        </a:rPr>
                        <a:t>New </a:t>
                      </a:r>
                    </a:p>
                    <a:p>
                      <a:pPr algn="ctr"/>
                      <a:r>
                        <a:rPr lang="en-GB" sz="1050" b="1" kern="1200" dirty="0">
                          <a:solidFill>
                            <a:schemeClr val="accent1"/>
                          </a:solidFill>
                          <a:latin typeface="+mn-lt"/>
                          <a:ea typeface="+mn-ea"/>
                          <a:cs typeface="+mn-cs"/>
                        </a:rPr>
                        <a:t>skills?</a:t>
                      </a:r>
                    </a:p>
                  </a:txBody>
                  <a:tcPr anchor="ct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1910832597"/>
                  </a:ext>
                </a:extLst>
              </a:tr>
              <a:tr h="587973">
                <a:tc>
                  <a:txBody>
                    <a:bodyPr/>
                    <a:lstStyle/>
                    <a:p>
                      <a:r>
                        <a:rPr lang="en-GB" sz="1100" b="1" dirty="0">
                          <a:solidFill>
                            <a:schemeClr val="accent1"/>
                          </a:solidFill>
                        </a:rPr>
                        <a:t>1. Alternative engine technologies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dirty="0">
                        <a:solidFill>
                          <a:schemeClr val="tx1"/>
                        </a:solidFill>
                      </a:endParaRPr>
                    </a:p>
                  </a:txBody>
                  <a:tcP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dirty="0">
                        <a:solidFill>
                          <a:schemeClr val="tx1"/>
                        </a:solidFill>
                      </a:endParaRPr>
                    </a:p>
                  </a:txBody>
                  <a:tcPr>
                    <a:lnL w="12700" cmpd="sng">
                      <a:noFill/>
                    </a:lnL>
                    <a:lnR w="12700" cmpd="sng">
                      <a:noFill/>
                    </a:lnR>
                    <a:lnT w="12700" cap="flat" cmpd="sng" algn="ctr">
                      <a:solidFill>
                        <a:schemeClr val="tx1"/>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dirty="0">
                        <a:solidFill>
                          <a:schemeClr val="tx1"/>
                        </a:solidFill>
                      </a:endParaRPr>
                    </a:p>
                  </a:txBody>
                  <a:tcPr>
                    <a:lnL w="12700" cmpd="sng">
                      <a:noFill/>
                    </a:lnL>
                    <a:lnR w="12700" cmpd="sng">
                      <a:noFill/>
                    </a:lnR>
                    <a:lnT w="12700" cap="flat" cmpd="sng" algn="ctr">
                      <a:solidFill>
                        <a:schemeClr val="tx1"/>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12700" cap="flat" cmpd="sng" algn="ctr">
                      <a:solidFill>
                        <a:schemeClr val="tx1"/>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12700" cap="flat" cmpd="sng" algn="ctr">
                      <a:solidFill>
                        <a:schemeClr val="tx1"/>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12700" cap="flat" cmpd="sng" algn="ctr">
                      <a:solidFill>
                        <a:schemeClr val="tx1"/>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12700" cap="flat" cmpd="sng" algn="ctr">
                      <a:solidFill>
                        <a:schemeClr val="tx1"/>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2276969433"/>
                  </a:ext>
                </a:extLst>
              </a:tr>
              <a:tr h="530585">
                <a:tc>
                  <a:txBody>
                    <a:bodyPr/>
                    <a:lstStyle/>
                    <a:p>
                      <a:r>
                        <a:rPr lang="en-GB" sz="1100" b="1" dirty="0">
                          <a:solidFill>
                            <a:schemeClr val="accent1"/>
                          </a:solidFill>
                        </a:rPr>
                        <a:t>2. Green manufacturing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ap="flat" cmpd="sng" algn="ctr">
                      <a:no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3244143926"/>
                  </a:ext>
                </a:extLst>
              </a:tr>
              <a:tr h="587973">
                <a:tc>
                  <a:txBody>
                    <a:bodyPr/>
                    <a:lstStyle/>
                    <a:p>
                      <a:r>
                        <a:rPr lang="en-GB" sz="1100" b="1" dirty="0">
                          <a:solidFill>
                            <a:schemeClr val="accent1"/>
                          </a:solidFill>
                        </a:rPr>
                        <a:t>3. New materials design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ap="flat" cmpd="sng" algn="ctr">
                      <a:no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1402030315"/>
                  </a:ext>
                </a:extLst>
              </a:tr>
              <a:tr h="833777">
                <a:tc>
                  <a:txBody>
                    <a:bodyPr/>
                    <a:lstStyle/>
                    <a:p>
                      <a:r>
                        <a:rPr lang="en-ZA" sz="1100" b="1" dirty="0">
                          <a:solidFill>
                            <a:schemeClr val="accent1"/>
                          </a:solidFill>
                        </a:rPr>
                        <a:t>4. Infotainment and vehicle connectivity (IoT)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ap="flat" cmpd="sng" algn="ctr">
                      <a:no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2677033292"/>
                  </a:ext>
                </a:extLst>
              </a:tr>
              <a:tr h="587973">
                <a:tc>
                  <a:txBody>
                    <a:bodyPr/>
                    <a:lstStyle/>
                    <a:p>
                      <a:r>
                        <a:rPr lang="en-ZA" sz="1100" b="1" dirty="0">
                          <a:solidFill>
                            <a:schemeClr val="accent1"/>
                          </a:solidFill>
                        </a:rPr>
                        <a:t>5. Robotics and artificial intelligence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ap="flat" cmpd="sng" algn="ctr">
                      <a:no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871554128"/>
                  </a:ext>
                </a:extLst>
              </a:tr>
              <a:tr h="75381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sz="1100" b="1" dirty="0">
                          <a:solidFill>
                            <a:schemeClr val="accent1"/>
                          </a:solidFill>
                        </a:rPr>
                        <a:t>6. Passive &amp; active vehicle safety advances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ap="flat" cmpd="sng" algn="ctr">
                      <a:no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2537639221"/>
                  </a:ext>
                </a:extLst>
              </a:tr>
              <a:tr h="58797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sz="1100" b="1" dirty="0">
                          <a:solidFill>
                            <a:schemeClr val="accent1"/>
                          </a:solidFill>
                        </a:rPr>
                        <a:t>7. Mobility services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ZA" sz="1100" b="1"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mpd="sng">
                      <a:noFill/>
                    </a:lnR>
                    <a:lnT w="3175" cap="flat" cmpd="sng" algn="ctr">
                      <a:solidFill>
                        <a:schemeClr val="bg1">
                          <a:lumMod val="6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ap="flat" cmpd="sng" algn="ctr">
                      <a:no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624907551"/>
                  </a:ext>
                </a:extLst>
              </a:tr>
            </a:tbl>
          </a:graphicData>
        </a:graphic>
      </p:graphicFrame>
      <p:sp>
        <p:nvSpPr>
          <p:cNvPr id="6" name="Rectangle 5">
            <a:extLst>
              <a:ext uri="{FF2B5EF4-FFF2-40B4-BE49-F238E27FC236}">
                <a16:creationId xmlns:a16="http://schemas.microsoft.com/office/drawing/2014/main" id="{B469E7C1-BBB0-471E-92CE-5424E027F3B6}"/>
              </a:ext>
            </a:extLst>
          </p:cNvPr>
          <p:cNvSpPr/>
          <p:nvPr/>
        </p:nvSpPr>
        <p:spPr>
          <a:xfrm>
            <a:off x="1752600" y="947750"/>
            <a:ext cx="4695022" cy="228505"/>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ZA" sz="1200" b="1" dirty="0">
                <a:solidFill>
                  <a:srgbClr val="000000"/>
                </a:solidFill>
              </a:rPr>
              <a:t>Soft Skills</a:t>
            </a:r>
          </a:p>
        </p:txBody>
      </p:sp>
      <p:sp>
        <p:nvSpPr>
          <p:cNvPr id="7" name="Rectangle 6">
            <a:extLst>
              <a:ext uri="{FF2B5EF4-FFF2-40B4-BE49-F238E27FC236}">
                <a16:creationId xmlns:a16="http://schemas.microsoft.com/office/drawing/2014/main" id="{6DB24E14-49D0-427D-AA50-82DCB75A0FF3}"/>
              </a:ext>
            </a:extLst>
          </p:cNvPr>
          <p:cNvSpPr/>
          <p:nvPr/>
        </p:nvSpPr>
        <p:spPr>
          <a:xfrm>
            <a:off x="6477000" y="947751"/>
            <a:ext cx="1524000" cy="231053"/>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ZA" sz="1200" b="1" dirty="0">
                <a:solidFill>
                  <a:srgbClr val="000000"/>
                </a:solidFill>
              </a:rPr>
              <a:t>Technical Skills</a:t>
            </a:r>
          </a:p>
        </p:txBody>
      </p:sp>
      <p:sp>
        <p:nvSpPr>
          <p:cNvPr id="3" name="TextBox 2">
            <a:extLst>
              <a:ext uri="{FF2B5EF4-FFF2-40B4-BE49-F238E27FC236}">
                <a16:creationId xmlns:a16="http://schemas.microsoft.com/office/drawing/2014/main" id="{40F7E0EA-B38D-4ABF-8AA9-F38AFE8E4A07}"/>
              </a:ext>
            </a:extLst>
          </p:cNvPr>
          <p:cNvSpPr txBox="1"/>
          <p:nvPr/>
        </p:nvSpPr>
        <p:spPr>
          <a:xfrm rot="19701760">
            <a:off x="3010186" y="3332008"/>
            <a:ext cx="4419600" cy="1107996"/>
          </a:xfrm>
          <a:prstGeom prst="rect">
            <a:avLst/>
          </a:prstGeom>
          <a:noFill/>
        </p:spPr>
        <p:txBody>
          <a:bodyPr wrap="square" rtlCol="0">
            <a:spAutoFit/>
          </a:bodyPr>
          <a:lstStyle/>
          <a:p>
            <a:r>
              <a:rPr lang="en-ZA" sz="6600" dirty="0">
                <a:solidFill>
                  <a:srgbClr val="FFCCCC"/>
                </a:solidFill>
              </a:rPr>
              <a:t>TEMPLATE</a:t>
            </a:r>
            <a:endParaRPr lang="en-ZA" sz="4400" dirty="0">
              <a:solidFill>
                <a:srgbClr val="FFCCCC"/>
              </a:solidFill>
            </a:endParaRPr>
          </a:p>
        </p:txBody>
      </p:sp>
      <p:sp>
        <p:nvSpPr>
          <p:cNvPr id="8" name="Rectangle 7">
            <a:extLst>
              <a:ext uri="{FF2B5EF4-FFF2-40B4-BE49-F238E27FC236}">
                <a16:creationId xmlns:a16="http://schemas.microsoft.com/office/drawing/2014/main" id="{95F04373-36C7-49E4-8491-15570D838DAC}"/>
              </a:ext>
            </a:extLst>
          </p:cNvPr>
          <p:cNvSpPr/>
          <p:nvPr/>
        </p:nvSpPr>
        <p:spPr>
          <a:xfrm rot="16200000">
            <a:off x="-1794502" y="4177848"/>
            <a:ext cx="4424404" cy="293786"/>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ZA" sz="1200" b="1" dirty="0">
                <a:solidFill>
                  <a:srgbClr val="000000"/>
                </a:solidFill>
              </a:rPr>
              <a:t>GVC disruptors</a:t>
            </a:r>
          </a:p>
        </p:txBody>
      </p:sp>
      <p:sp>
        <p:nvSpPr>
          <p:cNvPr id="9" name="TextBox 8">
            <a:extLst>
              <a:ext uri="{FF2B5EF4-FFF2-40B4-BE49-F238E27FC236}">
                <a16:creationId xmlns:a16="http://schemas.microsoft.com/office/drawing/2014/main" id="{037800A1-CA00-411E-86B8-E29CCD7ACFB6}"/>
              </a:ext>
            </a:extLst>
          </p:cNvPr>
          <p:cNvSpPr txBox="1"/>
          <p:nvPr/>
        </p:nvSpPr>
        <p:spPr>
          <a:xfrm>
            <a:off x="564593" y="6595756"/>
            <a:ext cx="7010400" cy="261610"/>
          </a:xfrm>
          <a:prstGeom prst="rect">
            <a:avLst/>
          </a:prstGeom>
          <a:noFill/>
        </p:spPr>
        <p:txBody>
          <a:bodyPr wrap="square" rtlCol="0">
            <a:spAutoFit/>
          </a:bodyPr>
          <a:lstStyle/>
          <a:p>
            <a:r>
              <a:rPr lang="en-ZA" sz="1100" dirty="0"/>
              <a:t>*Source: Automotive Supply Chain Competitiveness Initiative (ASCCI) High Level Skills Framework (2017)</a:t>
            </a:r>
          </a:p>
        </p:txBody>
      </p:sp>
      <p:sp>
        <p:nvSpPr>
          <p:cNvPr id="10" name="Left Brace 9">
            <a:extLst>
              <a:ext uri="{FF2B5EF4-FFF2-40B4-BE49-F238E27FC236}">
                <a16:creationId xmlns:a16="http://schemas.microsoft.com/office/drawing/2014/main" id="{731E4925-99A2-47F5-B480-35D71B239EE7}"/>
              </a:ext>
            </a:extLst>
          </p:cNvPr>
          <p:cNvSpPr/>
          <p:nvPr/>
        </p:nvSpPr>
        <p:spPr>
          <a:xfrm>
            <a:off x="1371600" y="947750"/>
            <a:ext cx="275422" cy="1092263"/>
          </a:xfrm>
          <a:prstGeom prst="leftBrace">
            <a:avLst/>
          </a:prstGeom>
          <a:ln w="15875">
            <a:solidFill>
              <a:srgbClr val="AAADB8"/>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ZA"/>
          </a:p>
        </p:txBody>
      </p:sp>
      <p:sp>
        <p:nvSpPr>
          <p:cNvPr id="11" name="Rectangle 10">
            <a:extLst>
              <a:ext uri="{FF2B5EF4-FFF2-40B4-BE49-F238E27FC236}">
                <a16:creationId xmlns:a16="http://schemas.microsoft.com/office/drawing/2014/main" id="{AA83C169-563E-4B6E-A344-74C71458AB41}"/>
              </a:ext>
            </a:extLst>
          </p:cNvPr>
          <p:cNvSpPr/>
          <p:nvPr/>
        </p:nvSpPr>
        <p:spPr>
          <a:xfrm>
            <a:off x="521824" y="1193310"/>
            <a:ext cx="937553" cy="6005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ZA" sz="900" b="1" dirty="0">
                <a:solidFill>
                  <a:srgbClr val="000000"/>
                </a:solidFill>
              </a:rPr>
              <a:t>ASCCI Skills Development Framework*</a:t>
            </a:r>
          </a:p>
        </p:txBody>
      </p:sp>
    </p:spTree>
    <p:extLst>
      <p:ext uri="{BB962C8B-B14F-4D97-AF65-F5344CB8AC3E}">
        <p14:creationId xmlns:p14="http://schemas.microsoft.com/office/powerpoint/2010/main" val="27932804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A5ECC-787E-40FC-B24C-2D9ECAD35123}"/>
              </a:ext>
            </a:extLst>
          </p:cNvPr>
          <p:cNvSpPr>
            <a:spLocks noGrp="1"/>
          </p:cNvSpPr>
          <p:nvPr>
            <p:ph type="title"/>
          </p:nvPr>
        </p:nvSpPr>
        <p:spPr/>
        <p:txBody>
          <a:bodyPr>
            <a:normAutofit fontScale="90000"/>
          </a:bodyPr>
          <a:lstStyle/>
          <a:p>
            <a:r>
              <a:rPr lang="en-ZA" dirty="0"/>
              <a:t>What are the implications of GVC disruptors on </a:t>
            </a:r>
            <a:r>
              <a:rPr lang="en-ZA" dirty="0">
                <a:solidFill>
                  <a:srgbClr val="D51030"/>
                </a:solidFill>
              </a:rPr>
              <a:t>supervisor</a:t>
            </a:r>
            <a:r>
              <a:rPr lang="en-ZA" dirty="0"/>
              <a:t> capabilities in SA?</a:t>
            </a:r>
          </a:p>
        </p:txBody>
      </p:sp>
      <p:sp>
        <p:nvSpPr>
          <p:cNvPr id="4" name="Slide Number Placeholder 3">
            <a:extLst>
              <a:ext uri="{FF2B5EF4-FFF2-40B4-BE49-F238E27FC236}">
                <a16:creationId xmlns:a16="http://schemas.microsoft.com/office/drawing/2014/main" id="{3AF1C8F8-0B1E-4E49-9461-36E0E0FDC360}"/>
              </a:ext>
            </a:extLst>
          </p:cNvPr>
          <p:cNvSpPr>
            <a:spLocks noGrp="1"/>
          </p:cNvSpPr>
          <p:nvPr>
            <p:ph type="sldNum" sz="quarter" idx="12"/>
          </p:nvPr>
        </p:nvSpPr>
        <p:spPr/>
        <p:txBody>
          <a:bodyPr/>
          <a:lstStyle/>
          <a:p>
            <a:fld id="{98DD2591-A950-4969-95F0-FB5ADEE756ED}" type="slidenum">
              <a:rPr lang="en-US" smtClean="0"/>
              <a:pPr/>
              <a:t>19</a:t>
            </a:fld>
            <a:endParaRPr lang="en-US" dirty="0"/>
          </a:p>
        </p:txBody>
      </p:sp>
      <p:graphicFrame>
        <p:nvGraphicFramePr>
          <p:cNvPr id="5" name="Table 4">
            <a:extLst>
              <a:ext uri="{FF2B5EF4-FFF2-40B4-BE49-F238E27FC236}">
                <a16:creationId xmlns:a16="http://schemas.microsoft.com/office/drawing/2014/main" id="{3E5DA2AE-1FF4-42F4-96F9-C93638F7BF59}"/>
              </a:ext>
            </a:extLst>
          </p:cNvPr>
          <p:cNvGraphicFramePr>
            <a:graphicFrameLocks noGrp="1"/>
          </p:cNvGraphicFramePr>
          <p:nvPr>
            <p:extLst>
              <p:ext uri="{D42A27DB-BD31-4B8C-83A1-F6EECF244321}">
                <p14:modId xmlns:p14="http://schemas.microsoft.com/office/powerpoint/2010/main" val="311116790"/>
              </p:ext>
            </p:extLst>
          </p:nvPr>
        </p:nvGraphicFramePr>
        <p:xfrm>
          <a:off x="609601" y="1209995"/>
          <a:ext cx="8218579" cy="5385761"/>
        </p:xfrm>
        <a:graphic>
          <a:graphicData uri="http://schemas.openxmlformats.org/drawingml/2006/table">
            <a:tbl>
              <a:tblPr firstRow="1" bandRow="1">
                <a:tableStyleId>{5C22544A-7EE6-4342-B048-85BDC9FD1C3A}</a:tableStyleId>
              </a:tblPr>
              <a:tblGrid>
                <a:gridCol w="1103665">
                  <a:extLst>
                    <a:ext uri="{9D8B030D-6E8A-4147-A177-3AD203B41FA5}">
                      <a16:colId xmlns:a16="http://schemas.microsoft.com/office/drawing/2014/main" val="1211654386"/>
                    </a:ext>
                  </a:extLst>
                </a:gridCol>
                <a:gridCol w="790546">
                  <a:extLst>
                    <a:ext uri="{9D8B030D-6E8A-4147-A177-3AD203B41FA5}">
                      <a16:colId xmlns:a16="http://schemas.microsoft.com/office/drawing/2014/main" val="1494459973"/>
                    </a:ext>
                  </a:extLst>
                </a:gridCol>
                <a:gridCol w="790546">
                  <a:extLst>
                    <a:ext uri="{9D8B030D-6E8A-4147-A177-3AD203B41FA5}">
                      <a16:colId xmlns:a16="http://schemas.microsoft.com/office/drawing/2014/main" val="660707163"/>
                    </a:ext>
                  </a:extLst>
                </a:gridCol>
                <a:gridCol w="790546">
                  <a:extLst>
                    <a:ext uri="{9D8B030D-6E8A-4147-A177-3AD203B41FA5}">
                      <a16:colId xmlns:a16="http://schemas.microsoft.com/office/drawing/2014/main" val="2640622669"/>
                    </a:ext>
                  </a:extLst>
                </a:gridCol>
                <a:gridCol w="790546">
                  <a:extLst>
                    <a:ext uri="{9D8B030D-6E8A-4147-A177-3AD203B41FA5}">
                      <a16:colId xmlns:a16="http://schemas.microsoft.com/office/drawing/2014/main" val="4028248783"/>
                    </a:ext>
                  </a:extLst>
                </a:gridCol>
                <a:gridCol w="790546">
                  <a:extLst>
                    <a:ext uri="{9D8B030D-6E8A-4147-A177-3AD203B41FA5}">
                      <a16:colId xmlns:a16="http://schemas.microsoft.com/office/drawing/2014/main" val="2993708939"/>
                    </a:ext>
                  </a:extLst>
                </a:gridCol>
                <a:gridCol w="790546">
                  <a:extLst>
                    <a:ext uri="{9D8B030D-6E8A-4147-A177-3AD203B41FA5}">
                      <a16:colId xmlns:a16="http://schemas.microsoft.com/office/drawing/2014/main" val="2107093876"/>
                    </a:ext>
                  </a:extLst>
                </a:gridCol>
                <a:gridCol w="790546">
                  <a:extLst>
                    <a:ext uri="{9D8B030D-6E8A-4147-A177-3AD203B41FA5}">
                      <a16:colId xmlns:a16="http://schemas.microsoft.com/office/drawing/2014/main" val="3813536393"/>
                    </a:ext>
                  </a:extLst>
                </a:gridCol>
                <a:gridCol w="790546">
                  <a:extLst>
                    <a:ext uri="{9D8B030D-6E8A-4147-A177-3AD203B41FA5}">
                      <a16:colId xmlns:a16="http://schemas.microsoft.com/office/drawing/2014/main" val="1591748155"/>
                    </a:ext>
                  </a:extLst>
                </a:gridCol>
                <a:gridCol w="790546">
                  <a:extLst>
                    <a:ext uri="{9D8B030D-6E8A-4147-A177-3AD203B41FA5}">
                      <a16:colId xmlns:a16="http://schemas.microsoft.com/office/drawing/2014/main" val="1697253706"/>
                    </a:ext>
                  </a:extLst>
                </a:gridCol>
              </a:tblGrid>
              <a:tr h="881959">
                <a:tc>
                  <a:txBody>
                    <a:bodyPr/>
                    <a:lstStyle/>
                    <a:p>
                      <a:endParaRPr lang="en-GB" sz="1400" b="1" dirty="0">
                        <a:solidFill>
                          <a:schemeClr val="accent1"/>
                        </a:solidFill>
                      </a:endParaRPr>
                    </a:p>
                  </a:txBody>
                  <a:tcPr anchor="ctr">
                    <a:lnL w="12700" cmpd="sng">
                      <a:noFill/>
                    </a:lnL>
                    <a:lnR w="12700"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b="1" kern="1200" dirty="0">
                          <a:solidFill>
                            <a:schemeClr val="accent1"/>
                          </a:solidFill>
                          <a:latin typeface="+mn-lt"/>
                          <a:ea typeface="+mn-ea"/>
                          <a:cs typeface="+mn-cs"/>
                        </a:rPr>
                        <a:t>Leader-ship &amp; team-building</a:t>
                      </a:r>
                    </a:p>
                  </a:txBody>
                  <a:tcPr anchor="ct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050" b="1" kern="1200" dirty="0">
                          <a:solidFill>
                            <a:schemeClr val="accent1"/>
                          </a:solidFill>
                          <a:latin typeface="+mn-lt"/>
                          <a:ea typeface="+mn-ea"/>
                          <a:cs typeface="+mn-cs"/>
                        </a:rPr>
                        <a:t>Training</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050" b="1" kern="1200" dirty="0">
                          <a:solidFill>
                            <a:schemeClr val="accent1"/>
                          </a:solidFill>
                          <a:latin typeface="+mn-lt"/>
                          <a:ea typeface="+mn-ea"/>
                          <a:cs typeface="+mn-cs"/>
                        </a:rPr>
                        <a:t>Visual process mgmt. (leading)</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050" b="1" kern="1200" dirty="0">
                          <a:solidFill>
                            <a:schemeClr val="accent1"/>
                          </a:solidFill>
                          <a:latin typeface="+mn-lt"/>
                          <a:ea typeface="+mn-ea"/>
                          <a:cs typeface="+mn-cs"/>
                        </a:rPr>
                        <a:t>Health, safety &amp; environ-</a:t>
                      </a:r>
                      <a:r>
                        <a:rPr lang="en-GB" sz="1050" b="1" kern="1200" dirty="0" err="1">
                          <a:solidFill>
                            <a:schemeClr val="accent1"/>
                          </a:solidFill>
                          <a:latin typeface="+mn-lt"/>
                          <a:ea typeface="+mn-ea"/>
                          <a:cs typeface="+mn-cs"/>
                        </a:rPr>
                        <a:t>ment</a:t>
                      </a:r>
                      <a:endParaRPr lang="en-GB" sz="1050" b="1" kern="1200" dirty="0">
                        <a:solidFill>
                          <a:schemeClr val="accent1"/>
                        </a:solidFill>
                        <a:latin typeface="+mn-lt"/>
                        <a:ea typeface="+mn-ea"/>
                        <a:cs typeface="+mn-cs"/>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050" b="1" kern="1200" dirty="0">
                          <a:solidFill>
                            <a:schemeClr val="accent1"/>
                          </a:solidFill>
                          <a:latin typeface="+mn-lt"/>
                          <a:ea typeface="+mn-ea"/>
                          <a:cs typeface="+mn-cs"/>
                        </a:rPr>
                        <a:t>Time mgmt.</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b="1" kern="1200" dirty="0">
                          <a:solidFill>
                            <a:schemeClr val="accent1"/>
                          </a:solidFill>
                          <a:latin typeface="+mn-lt"/>
                          <a:ea typeface="+mn-ea"/>
                          <a:cs typeface="+mn-cs"/>
                        </a:rPr>
                        <a:t>Conflict mgmt.</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b="1" kern="1200" dirty="0">
                          <a:solidFill>
                            <a:schemeClr val="accent1"/>
                          </a:solidFill>
                          <a:latin typeface="+mn-lt"/>
                          <a:ea typeface="+mn-ea"/>
                          <a:cs typeface="+mn-cs"/>
                        </a:rPr>
                        <a:t>Quality</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050" b="1" kern="1200" dirty="0">
                          <a:solidFill>
                            <a:schemeClr val="accent1"/>
                          </a:solidFill>
                          <a:latin typeface="+mn-lt"/>
                          <a:ea typeface="+mn-ea"/>
                          <a:cs typeface="+mn-cs"/>
                        </a:rPr>
                        <a:t>Lean</a:t>
                      </a:r>
                    </a:p>
                  </a:txBody>
                  <a:tcPr anchor="ctr">
                    <a:lnL w="12700" cmpd="sng">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050" b="1" kern="1200" dirty="0">
                          <a:solidFill>
                            <a:schemeClr val="accent1"/>
                          </a:solidFill>
                          <a:latin typeface="+mn-lt"/>
                          <a:ea typeface="+mn-ea"/>
                          <a:cs typeface="+mn-cs"/>
                        </a:rPr>
                        <a:t>New </a:t>
                      </a:r>
                    </a:p>
                    <a:p>
                      <a:pPr algn="ctr"/>
                      <a:r>
                        <a:rPr lang="en-GB" sz="1050" b="1" kern="1200" dirty="0">
                          <a:solidFill>
                            <a:schemeClr val="accent1"/>
                          </a:solidFill>
                          <a:latin typeface="+mn-lt"/>
                          <a:ea typeface="+mn-ea"/>
                          <a:cs typeface="+mn-cs"/>
                        </a:rPr>
                        <a:t>skills?</a:t>
                      </a:r>
                    </a:p>
                  </a:txBody>
                  <a:tcPr anchor="ct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1910832597"/>
                  </a:ext>
                </a:extLst>
              </a:tr>
              <a:tr h="587973">
                <a:tc>
                  <a:txBody>
                    <a:bodyPr/>
                    <a:lstStyle/>
                    <a:p>
                      <a:r>
                        <a:rPr lang="en-GB" sz="1100" b="1" dirty="0">
                          <a:solidFill>
                            <a:schemeClr val="accent1"/>
                          </a:solidFill>
                        </a:rPr>
                        <a:t>1. Alternative engine technologies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dirty="0">
                        <a:solidFill>
                          <a:schemeClr val="tx1"/>
                        </a:solidFill>
                      </a:endParaRPr>
                    </a:p>
                  </a:txBody>
                  <a:tcP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dirty="0">
                        <a:solidFill>
                          <a:schemeClr val="tx1"/>
                        </a:solidFill>
                      </a:endParaRPr>
                    </a:p>
                  </a:txBody>
                  <a:tcPr>
                    <a:lnL w="12700" cmpd="sng">
                      <a:noFill/>
                    </a:lnL>
                    <a:lnR w="12700" cmpd="sng">
                      <a:noFill/>
                    </a:lnR>
                    <a:lnT w="12700" cap="flat" cmpd="sng" algn="ctr">
                      <a:solidFill>
                        <a:schemeClr val="tx1"/>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dirty="0">
                        <a:solidFill>
                          <a:schemeClr val="tx1"/>
                        </a:solidFill>
                      </a:endParaRPr>
                    </a:p>
                  </a:txBody>
                  <a:tcPr>
                    <a:lnL w="12700" cmpd="sng">
                      <a:noFill/>
                    </a:lnL>
                    <a:lnR w="12700" cmpd="sng">
                      <a:noFill/>
                    </a:lnR>
                    <a:lnT w="12700" cap="flat" cmpd="sng" algn="ctr">
                      <a:solidFill>
                        <a:schemeClr val="tx1"/>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12700" cap="flat" cmpd="sng" algn="ctr">
                      <a:solidFill>
                        <a:schemeClr val="tx1"/>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12700" cap="flat" cmpd="sng" algn="ctr">
                      <a:solidFill>
                        <a:schemeClr val="tx1"/>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12700" cap="flat" cmpd="sng" algn="ctr">
                      <a:solidFill>
                        <a:schemeClr val="tx1"/>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12700" cap="flat" cmpd="sng" algn="ctr">
                      <a:solidFill>
                        <a:schemeClr val="tx1"/>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2276969433"/>
                  </a:ext>
                </a:extLst>
              </a:tr>
              <a:tr h="530585">
                <a:tc>
                  <a:txBody>
                    <a:bodyPr/>
                    <a:lstStyle/>
                    <a:p>
                      <a:r>
                        <a:rPr lang="en-GB" sz="1100" b="1" dirty="0">
                          <a:solidFill>
                            <a:schemeClr val="accent1"/>
                          </a:solidFill>
                        </a:rPr>
                        <a:t>2. Green manufacturing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ap="flat" cmpd="sng" algn="ctr">
                      <a:no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3244143926"/>
                  </a:ext>
                </a:extLst>
              </a:tr>
              <a:tr h="587973">
                <a:tc>
                  <a:txBody>
                    <a:bodyPr/>
                    <a:lstStyle/>
                    <a:p>
                      <a:r>
                        <a:rPr lang="en-GB" sz="1100" b="1" dirty="0">
                          <a:solidFill>
                            <a:schemeClr val="accent1"/>
                          </a:solidFill>
                        </a:rPr>
                        <a:t>3. New materials design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ap="flat" cmpd="sng" algn="ctr">
                      <a:no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1402030315"/>
                  </a:ext>
                </a:extLst>
              </a:tr>
              <a:tr h="833777">
                <a:tc>
                  <a:txBody>
                    <a:bodyPr/>
                    <a:lstStyle/>
                    <a:p>
                      <a:r>
                        <a:rPr lang="en-ZA" sz="1100" b="1" dirty="0">
                          <a:solidFill>
                            <a:schemeClr val="accent1"/>
                          </a:solidFill>
                        </a:rPr>
                        <a:t>4. Infotainment and vehicle connectivity (IoT)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ap="flat" cmpd="sng" algn="ctr">
                      <a:no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2677033292"/>
                  </a:ext>
                </a:extLst>
              </a:tr>
              <a:tr h="587973">
                <a:tc>
                  <a:txBody>
                    <a:bodyPr/>
                    <a:lstStyle/>
                    <a:p>
                      <a:r>
                        <a:rPr lang="en-ZA" sz="1100" b="1" dirty="0">
                          <a:solidFill>
                            <a:schemeClr val="accent1"/>
                          </a:solidFill>
                        </a:rPr>
                        <a:t>5. Robotics and artificial intelligence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ap="flat" cmpd="sng" algn="ctr">
                      <a:no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871554128"/>
                  </a:ext>
                </a:extLst>
              </a:tr>
              <a:tr h="75381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sz="1100" b="1" dirty="0">
                          <a:solidFill>
                            <a:schemeClr val="accent1"/>
                          </a:solidFill>
                        </a:rPr>
                        <a:t>6. Passive &amp; active vehicle safety advances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ap="flat" cmpd="sng" algn="ctr">
                      <a:no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2537639221"/>
                  </a:ext>
                </a:extLst>
              </a:tr>
              <a:tr h="58797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sz="1100" b="1" dirty="0">
                          <a:solidFill>
                            <a:schemeClr val="accent1"/>
                          </a:solidFill>
                        </a:rPr>
                        <a:t>7. Mobility services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ZA" sz="1100" b="1"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mpd="sng">
                      <a:noFill/>
                    </a:lnR>
                    <a:lnT w="3175" cap="flat" cmpd="sng" algn="ctr">
                      <a:solidFill>
                        <a:schemeClr val="bg1">
                          <a:lumMod val="6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ap="flat" cmpd="sng" algn="ctr">
                      <a:no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624907551"/>
                  </a:ext>
                </a:extLst>
              </a:tr>
            </a:tbl>
          </a:graphicData>
        </a:graphic>
      </p:graphicFrame>
      <p:sp>
        <p:nvSpPr>
          <p:cNvPr id="6" name="Rectangle 5">
            <a:extLst>
              <a:ext uri="{FF2B5EF4-FFF2-40B4-BE49-F238E27FC236}">
                <a16:creationId xmlns:a16="http://schemas.microsoft.com/office/drawing/2014/main" id="{B469E7C1-BBB0-471E-92CE-5424E027F3B6}"/>
              </a:ext>
            </a:extLst>
          </p:cNvPr>
          <p:cNvSpPr/>
          <p:nvPr/>
        </p:nvSpPr>
        <p:spPr>
          <a:xfrm>
            <a:off x="1752600" y="947750"/>
            <a:ext cx="4695022" cy="228505"/>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ZA" sz="1200" b="1" dirty="0">
                <a:solidFill>
                  <a:srgbClr val="000000"/>
                </a:solidFill>
              </a:rPr>
              <a:t>Soft Skills</a:t>
            </a:r>
          </a:p>
        </p:txBody>
      </p:sp>
      <p:sp>
        <p:nvSpPr>
          <p:cNvPr id="7" name="Rectangle 6">
            <a:extLst>
              <a:ext uri="{FF2B5EF4-FFF2-40B4-BE49-F238E27FC236}">
                <a16:creationId xmlns:a16="http://schemas.microsoft.com/office/drawing/2014/main" id="{6DB24E14-49D0-427D-AA50-82DCB75A0FF3}"/>
              </a:ext>
            </a:extLst>
          </p:cNvPr>
          <p:cNvSpPr/>
          <p:nvPr/>
        </p:nvSpPr>
        <p:spPr>
          <a:xfrm>
            <a:off x="6477000" y="947751"/>
            <a:ext cx="1524000" cy="231053"/>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ZA" sz="1200" b="1" dirty="0">
                <a:solidFill>
                  <a:srgbClr val="000000"/>
                </a:solidFill>
              </a:rPr>
              <a:t>Technical Skills</a:t>
            </a:r>
          </a:p>
        </p:txBody>
      </p:sp>
      <p:sp>
        <p:nvSpPr>
          <p:cNvPr id="3" name="TextBox 2">
            <a:extLst>
              <a:ext uri="{FF2B5EF4-FFF2-40B4-BE49-F238E27FC236}">
                <a16:creationId xmlns:a16="http://schemas.microsoft.com/office/drawing/2014/main" id="{40F7E0EA-B38D-4ABF-8AA9-F38AFE8E4A07}"/>
              </a:ext>
            </a:extLst>
          </p:cNvPr>
          <p:cNvSpPr txBox="1"/>
          <p:nvPr/>
        </p:nvSpPr>
        <p:spPr>
          <a:xfrm rot="19701760">
            <a:off x="3010186" y="3332008"/>
            <a:ext cx="4419600" cy="1107996"/>
          </a:xfrm>
          <a:prstGeom prst="rect">
            <a:avLst/>
          </a:prstGeom>
          <a:noFill/>
        </p:spPr>
        <p:txBody>
          <a:bodyPr wrap="square" rtlCol="0">
            <a:spAutoFit/>
          </a:bodyPr>
          <a:lstStyle/>
          <a:p>
            <a:r>
              <a:rPr lang="en-ZA" sz="6600" dirty="0">
                <a:solidFill>
                  <a:srgbClr val="FFCCCC"/>
                </a:solidFill>
              </a:rPr>
              <a:t>TEMPLATE</a:t>
            </a:r>
            <a:endParaRPr lang="en-ZA" sz="4400" dirty="0">
              <a:solidFill>
                <a:srgbClr val="FFCCCC"/>
              </a:solidFill>
            </a:endParaRPr>
          </a:p>
        </p:txBody>
      </p:sp>
      <p:sp>
        <p:nvSpPr>
          <p:cNvPr id="8" name="Rectangle 7">
            <a:extLst>
              <a:ext uri="{FF2B5EF4-FFF2-40B4-BE49-F238E27FC236}">
                <a16:creationId xmlns:a16="http://schemas.microsoft.com/office/drawing/2014/main" id="{95F04373-36C7-49E4-8491-15570D838DAC}"/>
              </a:ext>
            </a:extLst>
          </p:cNvPr>
          <p:cNvSpPr/>
          <p:nvPr/>
        </p:nvSpPr>
        <p:spPr>
          <a:xfrm rot="16200000">
            <a:off x="-1794502" y="4177848"/>
            <a:ext cx="4424404" cy="293786"/>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ZA" sz="1200" b="1" dirty="0">
                <a:solidFill>
                  <a:srgbClr val="000000"/>
                </a:solidFill>
              </a:rPr>
              <a:t>GVC disruptors</a:t>
            </a:r>
          </a:p>
        </p:txBody>
      </p:sp>
      <p:sp>
        <p:nvSpPr>
          <p:cNvPr id="9" name="TextBox 8">
            <a:extLst>
              <a:ext uri="{FF2B5EF4-FFF2-40B4-BE49-F238E27FC236}">
                <a16:creationId xmlns:a16="http://schemas.microsoft.com/office/drawing/2014/main" id="{45F6775C-627E-4DE5-B370-4C338696DDEA}"/>
              </a:ext>
            </a:extLst>
          </p:cNvPr>
          <p:cNvSpPr txBox="1"/>
          <p:nvPr/>
        </p:nvSpPr>
        <p:spPr>
          <a:xfrm>
            <a:off x="564593" y="6595756"/>
            <a:ext cx="7010400" cy="261610"/>
          </a:xfrm>
          <a:prstGeom prst="rect">
            <a:avLst/>
          </a:prstGeom>
          <a:noFill/>
        </p:spPr>
        <p:txBody>
          <a:bodyPr wrap="square" rtlCol="0">
            <a:spAutoFit/>
          </a:bodyPr>
          <a:lstStyle/>
          <a:p>
            <a:r>
              <a:rPr lang="en-ZA" sz="1100" dirty="0"/>
              <a:t>*Source: Automotive Supply Chain Competitiveness Initiative (ASCCI) High Level Skills Framework (2017)</a:t>
            </a:r>
          </a:p>
        </p:txBody>
      </p:sp>
      <p:sp>
        <p:nvSpPr>
          <p:cNvPr id="10" name="Left Brace 9">
            <a:extLst>
              <a:ext uri="{FF2B5EF4-FFF2-40B4-BE49-F238E27FC236}">
                <a16:creationId xmlns:a16="http://schemas.microsoft.com/office/drawing/2014/main" id="{53AD64D3-DF77-43C6-B357-604C2C9A6082}"/>
              </a:ext>
            </a:extLst>
          </p:cNvPr>
          <p:cNvSpPr/>
          <p:nvPr/>
        </p:nvSpPr>
        <p:spPr>
          <a:xfrm>
            <a:off x="1371600" y="947750"/>
            <a:ext cx="275422" cy="1092263"/>
          </a:xfrm>
          <a:prstGeom prst="leftBrace">
            <a:avLst/>
          </a:prstGeom>
          <a:ln w="15875">
            <a:solidFill>
              <a:srgbClr val="AAADB8"/>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ZA"/>
          </a:p>
        </p:txBody>
      </p:sp>
      <p:sp>
        <p:nvSpPr>
          <p:cNvPr id="11" name="Rectangle 10">
            <a:extLst>
              <a:ext uri="{FF2B5EF4-FFF2-40B4-BE49-F238E27FC236}">
                <a16:creationId xmlns:a16="http://schemas.microsoft.com/office/drawing/2014/main" id="{E01D906D-0962-4AAA-91BF-B469A6FE90BC}"/>
              </a:ext>
            </a:extLst>
          </p:cNvPr>
          <p:cNvSpPr/>
          <p:nvPr/>
        </p:nvSpPr>
        <p:spPr>
          <a:xfrm>
            <a:off x="521824" y="1193310"/>
            <a:ext cx="937553" cy="6005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ZA" sz="900" b="1" dirty="0">
                <a:solidFill>
                  <a:srgbClr val="000000"/>
                </a:solidFill>
              </a:rPr>
              <a:t>ASCCI Skills Development Framework*</a:t>
            </a:r>
          </a:p>
        </p:txBody>
      </p:sp>
    </p:spTree>
    <p:extLst>
      <p:ext uri="{BB962C8B-B14F-4D97-AF65-F5344CB8AC3E}">
        <p14:creationId xmlns:p14="http://schemas.microsoft.com/office/powerpoint/2010/main" val="29775457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a:cxnSpLocks/>
            <a:stCxn id="18" idx="4"/>
          </p:cNvCxnSpPr>
          <p:nvPr/>
        </p:nvCxnSpPr>
        <p:spPr>
          <a:xfrm>
            <a:off x="839770" y="1808218"/>
            <a:ext cx="0" cy="3373382"/>
          </a:xfrm>
          <a:prstGeom prst="line">
            <a:avLst/>
          </a:prstGeom>
          <a:ln w="38100">
            <a:solidFill>
              <a:srgbClr val="178EC8"/>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dirty="0"/>
              <a:t>Introduction</a:t>
            </a:r>
          </a:p>
        </p:txBody>
      </p:sp>
      <p:sp>
        <p:nvSpPr>
          <p:cNvPr id="4" name="Slide Number Placeholder 3"/>
          <p:cNvSpPr>
            <a:spLocks noGrp="1"/>
          </p:cNvSpPr>
          <p:nvPr>
            <p:ph type="sldNum" sz="quarter" idx="12"/>
          </p:nvPr>
        </p:nvSpPr>
        <p:spPr>
          <a:xfrm>
            <a:off x="373632" y="6492875"/>
            <a:ext cx="2217168" cy="365125"/>
          </a:xfrm>
        </p:spPr>
        <p:txBody>
          <a:bodyPr/>
          <a:lstStyle/>
          <a:p>
            <a:fld id="{98DD2591-A950-4969-95F0-FB5ADEE756ED}" type="slidenum">
              <a:rPr lang="en-US" smtClean="0"/>
              <a:pPr/>
              <a:t>2</a:t>
            </a:fld>
            <a:endParaRPr lang="en-US" dirty="0"/>
          </a:p>
        </p:txBody>
      </p:sp>
      <p:sp>
        <p:nvSpPr>
          <p:cNvPr id="14" name="Rectangle 13"/>
          <p:cNvSpPr/>
          <p:nvPr/>
        </p:nvSpPr>
        <p:spPr>
          <a:xfrm>
            <a:off x="1748088" y="3476625"/>
            <a:ext cx="7273632"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ZA" sz="1600" dirty="0">
                <a:solidFill>
                  <a:schemeClr val="tx1"/>
                </a:solidFill>
              </a:rPr>
              <a:t>4. Domestic implications on occupations and skills requirements</a:t>
            </a:r>
            <a:endParaRPr lang="en-GB" sz="1600" dirty="0">
              <a:solidFill>
                <a:schemeClr val="tx1"/>
              </a:solidFill>
            </a:endParaRPr>
          </a:p>
        </p:txBody>
      </p:sp>
      <p:sp>
        <p:nvSpPr>
          <p:cNvPr id="21" name="Rectangle 20"/>
          <p:cNvSpPr/>
          <p:nvPr/>
        </p:nvSpPr>
        <p:spPr>
          <a:xfrm>
            <a:off x="1754373" y="4865914"/>
            <a:ext cx="7273632"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rPr>
              <a:t>Appendices</a:t>
            </a:r>
          </a:p>
        </p:txBody>
      </p:sp>
      <p:sp>
        <p:nvSpPr>
          <p:cNvPr id="23" name="Rectangle 22"/>
          <p:cNvSpPr/>
          <p:nvPr/>
        </p:nvSpPr>
        <p:spPr>
          <a:xfrm>
            <a:off x="1748088" y="2087336"/>
            <a:ext cx="7273632"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rPr>
              <a:t>2. Disruptive changes to the global automotive industry</a:t>
            </a:r>
          </a:p>
        </p:txBody>
      </p:sp>
      <p:sp>
        <p:nvSpPr>
          <p:cNvPr id="26" name="Rectangle 25">
            <a:extLst>
              <a:ext uri="{FF2B5EF4-FFF2-40B4-BE49-F238E27FC236}">
                <a16:creationId xmlns:a16="http://schemas.microsoft.com/office/drawing/2014/main" id="{F02A159F-620F-492E-80E7-0E1B83DC01ED}"/>
              </a:ext>
            </a:extLst>
          </p:cNvPr>
          <p:cNvSpPr/>
          <p:nvPr/>
        </p:nvSpPr>
        <p:spPr>
          <a:xfrm>
            <a:off x="1752016" y="4126897"/>
            <a:ext cx="7273632"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ZA" sz="1600" dirty="0">
                <a:solidFill>
                  <a:schemeClr val="tx1"/>
                </a:solidFill>
              </a:rPr>
              <a:t>5. Next steps: Stakeholder engagement process</a:t>
            </a:r>
            <a:endParaRPr lang="en-GB" sz="1600" dirty="0">
              <a:solidFill>
                <a:schemeClr val="tx1"/>
              </a:solidFill>
            </a:endParaRPr>
          </a:p>
        </p:txBody>
      </p:sp>
      <p:sp>
        <p:nvSpPr>
          <p:cNvPr id="3" name="Oval 2">
            <a:extLst>
              <a:ext uri="{FF2B5EF4-FFF2-40B4-BE49-F238E27FC236}">
                <a16:creationId xmlns:a16="http://schemas.microsoft.com/office/drawing/2014/main" id="{484EA6D0-B363-4EBB-8F26-52510D96E2AA}"/>
              </a:ext>
            </a:extLst>
          </p:cNvPr>
          <p:cNvSpPr/>
          <p:nvPr/>
        </p:nvSpPr>
        <p:spPr>
          <a:xfrm>
            <a:off x="674015" y="2207381"/>
            <a:ext cx="339365" cy="362858"/>
          </a:xfrm>
          <a:prstGeom prst="ellipse">
            <a:avLst/>
          </a:prstGeom>
          <a:solidFill>
            <a:srgbClr val="178E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29" name="Oval 28">
            <a:extLst>
              <a:ext uri="{FF2B5EF4-FFF2-40B4-BE49-F238E27FC236}">
                <a16:creationId xmlns:a16="http://schemas.microsoft.com/office/drawing/2014/main" id="{2447B39D-86C4-418D-B999-D4BBAB8E95DE}"/>
              </a:ext>
            </a:extLst>
          </p:cNvPr>
          <p:cNvSpPr/>
          <p:nvPr/>
        </p:nvSpPr>
        <p:spPr>
          <a:xfrm>
            <a:off x="664588" y="3598333"/>
            <a:ext cx="339365" cy="362858"/>
          </a:xfrm>
          <a:prstGeom prst="ellipse">
            <a:avLst/>
          </a:prstGeom>
          <a:solidFill>
            <a:srgbClr val="178E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30" name="Oval 29">
            <a:extLst>
              <a:ext uri="{FF2B5EF4-FFF2-40B4-BE49-F238E27FC236}">
                <a16:creationId xmlns:a16="http://schemas.microsoft.com/office/drawing/2014/main" id="{2734CFEB-40D0-4DFB-A717-0750DD61EF9C}"/>
              </a:ext>
            </a:extLst>
          </p:cNvPr>
          <p:cNvSpPr/>
          <p:nvPr/>
        </p:nvSpPr>
        <p:spPr>
          <a:xfrm>
            <a:off x="664588" y="4293809"/>
            <a:ext cx="339365" cy="362858"/>
          </a:xfrm>
          <a:prstGeom prst="ellipse">
            <a:avLst/>
          </a:prstGeom>
          <a:solidFill>
            <a:srgbClr val="178E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31" name="Oval 30">
            <a:extLst>
              <a:ext uri="{FF2B5EF4-FFF2-40B4-BE49-F238E27FC236}">
                <a16:creationId xmlns:a16="http://schemas.microsoft.com/office/drawing/2014/main" id="{24C8FED4-C1D6-4DF2-87E0-59A45BE77C29}"/>
              </a:ext>
            </a:extLst>
          </p:cNvPr>
          <p:cNvSpPr/>
          <p:nvPr/>
        </p:nvSpPr>
        <p:spPr>
          <a:xfrm>
            <a:off x="674015" y="4989285"/>
            <a:ext cx="339365" cy="362858"/>
          </a:xfrm>
          <a:prstGeom prst="ellipse">
            <a:avLst/>
          </a:prstGeom>
          <a:solidFill>
            <a:srgbClr val="178E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35" name="Oval 34">
            <a:extLst>
              <a:ext uri="{FF2B5EF4-FFF2-40B4-BE49-F238E27FC236}">
                <a16:creationId xmlns:a16="http://schemas.microsoft.com/office/drawing/2014/main" id="{5CD2D586-9A5A-4F5B-8DF5-2CBA0486CCE3}"/>
              </a:ext>
            </a:extLst>
          </p:cNvPr>
          <p:cNvSpPr/>
          <p:nvPr/>
        </p:nvSpPr>
        <p:spPr>
          <a:xfrm>
            <a:off x="664587" y="2902857"/>
            <a:ext cx="339365" cy="362858"/>
          </a:xfrm>
          <a:prstGeom prst="ellipse">
            <a:avLst/>
          </a:prstGeom>
          <a:solidFill>
            <a:srgbClr val="178E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17" name="Rectangle 16">
            <a:extLst>
              <a:ext uri="{FF2B5EF4-FFF2-40B4-BE49-F238E27FC236}">
                <a16:creationId xmlns:a16="http://schemas.microsoft.com/office/drawing/2014/main" id="{C73760EB-A8D4-4A37-B0B1-46FD7628D4E2}"/>
              </a:ext>
            </a:extLst>
          </p:cNvPr>
          <p:cNvSpPr/>
          <p:nvPr/>
        </p:nvSpPr>
        <p:spPr>
          <a:xfrm>
            <a:off x="1748088" y="1274818"/>
            <a:ext cx="7273632"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rPr>
              <a:t>1. Project overview</a:t>
            </a:r>
          </a:p>
        </p:txBody>
      </p:sp>
      <p:sp>
        <p:nvSpPr>
          <p:cNvPr id="18" name="Oval 17">
            <a:extLst>
              <a:ext uri="{FF2B5EF4-FFF2-40B4-BE49-F238E27FC236}">
                <a16:creationId xmlns:a16="http://schemas.microsoft.com/office/drawing/2014/main" id="{85041D6E-EB0E-4F09-AFFA-4D896E7D76C9}"/>
              </a:ext>
            </a:extLst>
          </p:cNvPr>
          <p:cNvSpPr/>
          <p:nvPr/>
        </p:nvSpPr>
        <p:spPr>
          <a:xfrm>
            <a:off x="670087" y="1445360"/>
            <a:ext cx="339365" cy="362858"/>
          </a:xfrm>
          <a:prstGeom prst="ellipse">
            <a:avLst/>
          </a:prstGeom>
          <a:solidFill>
            <a:srgbClr val="178E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19" name="Rectangle 18">
            <a:extLst>
              <a:ext uri="{FF2B5EF4-FFF2-40B4-BE49-F238E27FC236}">
                <a16:creationId xmlns:a16="http://schemas.microsoft.com/office/drawing/2014/main" id="{0388E98E-5DBA-4D32-B5DB-B227B4D3C191}"/>
              </a:ext>
            </a:extLst>
          </p:cNvPr>
          <p:cNvSpPr/>
          <p:nvPr/>
        </p:nvSpPr>
        <p:spPr>
          <a:xfrm>
            <a:off x="1748088" y="2053545"/>
            <a:ext cx="7273632"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600" dirty="0">
              <a:solidFill>
                <a:schemeClr val="tx1"/>
              </a:solidFill>
            </a:endParaRPr>
          </a:p>
        </p:txBody>
      </p:sp>
      <p:sp>
        <p:nvSpPr>
          <p:cNvPr id="20" name="Rectangle 19">
            <a:extLst>
              <a:ext uri="{FF2B5EF4-FFF2-40B4-BE49-F238E27FC236}">
                <a16:creationId xmlns:a16="http://schemas.microsoft.com/office/drawing/2014/main" id="{A91B6CE5-40DD-4BC3-95C7-6F9D7B333D40}"/>
              </a:ext>
            </a:extLst>
          </p:cNvPr>
          <p:cNvSpPr/>
          <p:nvPr/>
        </p:nvSpPr>
        <p:spPr>
          <a:xfrm>
            <a:off x="1748088" y="2805151"/>
            <a:ext cx="7273632"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ZA" sz="1600" dirty="0">
                <a:solidFill>
                  <a:schemeClr val="tx1"/>
                </a:solidFill>
              </a:rPr>
              <a:t>3. The South African Automotive Master Plan (SAAM)</a:t>
            </a:r>
            <a:endParaRPr lang="en-GB" sz="1600" dirty="0">
              <a:solidFill>
                <a:schemeClr val="tx1"/>
              </a:solidFill>
            </a:endParaRPr>
          </a:p>
        </p:txBody>
      </p:sp>
    </p:spTree>
    <p:extLst>
      <p:ext uri="{BB962C8B-B14F-4D97-AF65-F5344CB8AC3E}">
        <p14:creationId xmlns:p14="http://schemas.microsoft.com/office/powerpoint/2010/main" val="30181713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A5ECC-787E-40FC-B24C-2D9ECAD35123}"/>
              </a:ext>
            </a:extLst>
          </p:cNvPr>
          <p:cNvSpPr>
            <a:spLocks noGrp="1"/>
          </p:cNvSpPr>
          <p:nvPr>
            <p:ph type="title"/>
          </p:nvPr>
        </p:nvSpPr>
        <p:spPr/>
        <p:txBody>
          <a:bodyPr>
            <a:normAutofit/>
          </a:bodyPr>
          <a:lstStyle/>
          <a:p>
            <a:r>
              <a:rPr lang="en-ZA" dirty="0"/>
              <a:t>What are the implications of GVC disruptors on </a:t>
            </a:r>
            <a:r>
              <a:rPr lang="en-ZA" dirty="0">
                <a:solidFill>
                  <a:srgbClr val="D51030"/>
                </a:solidFill>
              </a:rPr>
              <a:t>artisan</a:t>
            </a:r>
            <a:r>
              <a:rPr lang="en-ZA" dirty="0"/>
              <a:t> capabilities in SA?</a:t>
            </a:r>
          </a:p>
        </p:txBody>
      </p:sp>
      <p:sp>
        <p:nvSpPr>
          <p:cNvPr id="4" name="Slide Number Placeholder 3">
            <a:extLst>
              <a:ext uri="{FF2B5EF4-FFF2-40B4-BE49-F238E27FC236}">
                <a16:creationId xmlns:a16="http://schemas.microsoft.com/office/drawing/2014/main" id="{3AF1C8F8-0B1E-4E49-9461-36E0E0FDC360}"/>
              </a:ext>
            </a:extLst>
          </p:cNvPr>
          <p:cNvSpPr>
            <a:spLocks noGrp="1"/>
          </p:cNvSpPr>
          <p:nvPr>
            <p:ph type="sldNum" sz="quarter" idx="12"/>
          </p:nvPr>
        </p:nvSpPr>
        <p:spPr/>
        <p:txBody>
          <a:bodyPr/>
          <a:lstStyle/>
          <a:p>
            <a:fld id="{98DD2591-A950-4969-95F0-FB5ADEE756ED}" type="slidenum">
              <a:rPr lang="en-US" smtClean="0"/>
              <a:pPr/>
              <a:t>20</a:t>
            </a:fld>
            <a:endParaRPr lang="en-US" dirty="0"/>
          </a:p>
        </p:txBody>
      </p:sp>
      <p:graphicFrame>
        <p:nvGraphicFramePr>
          <p:cNvPr id="5" name="Table 4">
            <a:extLst>
              <a:ext uri="{FF2B5EF4-FFF2-40B4-BE49-F238E27FC236}">
                <a16:creationId xmlns:a16="http://schemas.microsoft.com/office/drawing/2014/main" id="{3E5DA2AE-1FF4-42F4-96F9-C93638F7BF59}"/>
              </a:ext>
            </a:extLst>
          </p:cNvPr>
          <p:cNvGraphicFramePr>
            <a:graphicFrameLocks noGrp="1"/>
          </p:cNvGraphicFramePr>
          <p:nvPr>
            <p:extLst>
              <p:ext uri="{D42A27DB-BD31-4B8C-83A1-F6EECF244321}">
                <p14:modId xmlns:p14="http://schemas.microsoft.com/office/powerpoint/2010/main" val="2257845358"/>
              </p:ext>
            </p:extLst>
          </p:nvPr>
        </p:nvGraphicFramePr>
        <p:xfrm>
          <a:off x="609601" y="1209995"/>
          <a:ext cx="8218579" cy="5395342"/>
        </p:xfrm>
        <a:graphic>
          <a:graphicData uri="http://schemas.openxmlformats.org/drawingml/2006/table">
            <a:tbl>
              <a:tblPr firstRow="1" bandRow="1">
                <a:tableStyleId>{5C22544A-7EE6-4342-B048-85BDC9FD1C3A}</a:tableStyleId>
              </a:tblPr>
              <a:tblGrid>
                <a:gridCol w="1103665">
                  <a:extLst>
                    <a:ext uri="{9D8B030D-6E8A-4147-A177-3AD203B41FA5}">
                      <a16:colId xmlns:a16="http://schemas.microsoft.com/office/drawing/2014/main" val="1211654386"/>
                    </a:ext>
                  </a:extLst>
                </a:gridCol>
                <a:gridCol w="790546">
                  <a:extLst>
                    <a:ext uri="{9D8B030D-6E8A-4147-A177-3AD203B41FA5}">
                      <a16:colId xmlns:a16="http://schemas.microsoft.com/office/drawing/2014/main" val="1494459973"/>
                    </a:ext>
                  </a:extLst>
                </a:gridCol>
                <a:gridCol w="790546">
                  <a:extLst>
                    <a:ext uri="{9D8B030D-6E8A-4147-A177-3AD203B41FA5}">
                      <a16:colId xmlns:a16="http://schemas.microsoft.com/office/drawing/2014/main" val="660707163"/>
                    </a:ext>
                  </a:extLst>
                </a:gridCol>
                <a:gridCol w="790546">
                  <a:extLst>
                    <a:ext uri="{9D8B030D-6E8A-4147-A177-3AD203B41FA5}">
                      <a16:colId xmlns:a16="http://schemas.microsoft.com/office/drawing/2014/main" val="2640622669"/>
                    </a:ext>
                  </a:extLst>
                </a:gridCol>
                <a:gridCol w="790546">
                  <a:extLst>
                    <a:ext uri="{9D8B030D-6E8A-4147-A177-3AD203B41FA5}">
                      <a16:colId xmlns:a16="http://schemas.microsoft.com/office/drawing/2014/main" val="4028248783"/>
                    </a:ext>
                  </a:extLst>
                </a:gridCol>
                <a:gridCol w="790546">
                  <a:extLst>
                    <a:ext uri="{9D8B030D-6E8A-4147-A177-3AD203B41FA5}">
                      <a16:colId xmlns:a16="http://schemas.microsoft.com/office/drawing/2014/main" val="2993708939"/>
                    </a:ext>
                  </a:extLst>
                </a:gridCol>
                <a:gridCol w="790546">
                  <a:extLst>
                    <a:ext uri="{9D8B030D-6E8A-4147-A177-3AD203B41FA5}">
                      <a16:colId xmlns:a16="http://schemas.microsoft.com/office/drawing/2014/main" val="2107093876"/>
                    </a:ext>
                  </a:extLst>
                </a:gridCol>
                <a:gridCol w="790546">
                  <a:extLst>
                    <a:ext uri="{9D8B030D-6E8A-4147-A177-3AD203B41FA5}">
                      <a16:colId xmlns:a16="http://schemas.microsoft.com/office/drawing/2014/main" val="3813536393"/>
                    </a:ext>
                  </a:extLst>
                </a:gridCol>
                <a:gridCol w="790546">
                  <a:extLst>
                    <a:ext uri="{9D8B030D-6E8A-4147-A177-3AD203B41FA5}">
                      <a16:colId xmlns:a16="http://schemas.microsoft.com/office/drawing/2014/main" val="1591748155"/>
                    </a:ext>
                  </a:extLst>
                </a:gridCol>
                <a:gridCol w="790546">
                  <a:extLst>
                    <a:ext uri="{9D8B030D-6E8A-4147-A177-3AD203B41FA5}">
                      <a16:colId xmlns:a16="http://schemas.microsoft.com/office/drawing/2014/main" val="1697253706"/>
                    </a:ext>
                  </a:extLst>
                </a:gridCol>
              </a:tblGrid>
              <a:tr h="881959">
                <a:tc>
                  <a:txBody>
                    <a:bodyPr/>
                    <a:lstStyle/>
                    <a:p>
                      <a:endParaRPr lang="en-GB" sz="1400" b="1" dirty="0">
                        <a:solidFill>
                          <a:schemeClr val="accent1"/>
                        </a:solidFill>
                      </a:endParaRPr>
                    </a:p>
                  </a:txBody>
                  <a:tcPr anchor="ctr">
                    <a:lnL w="12700" cmpd="sng">
                      <a:noFill/>
                    </a:lnL>
                    <a:lnR w="12700"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050" b="1" dirty="0">
                          <a:solidFill>
                            <a:schemeClr val="accent1"/>
                          </a:solidFill>
                        </a:rPr>
                        <a:t>Work ethics &amp; values</a:t>
                      </a:r>
                    </a:p>
                  </a:txBody>
                  <a:tcPr anchor="ct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050" b="1" kern="1200" dirty="0">
                          <a:solidFill>
                            <a:schemeClr val="accent1"/>
                          </a:solidFill>
                          <a:latin typeface="+mn-lt"/>
                          <a:ea typeface="+mn-ea"/>
                          <a:cs typeface="+mn-cs"/>
                        </a:rPr>
                        <a:t>Training</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b="1" kern="1200" dirty="0">
                          <a:solidFill>
                            <a:schemeClr val="accent1"/>
                          </a:solidFill>
                          <a:latin typeface="+mn-lt"/>
                          <a:ea typeface="+mn-ea"/>
                          <a:cs typeface="+mn-cs"/>
                        </a:rPr>
                        <a:t>Visual process mgmt. (doing)</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b="1" kern="1200" dirty="0">
                          <a:solidFill>
                            <a:schemeClr val="accent1"/>
                          </a:solidFill>
                          <a:latin typeface="+mn-lt"/>
                          <a:ea typeface="+mn-ea"/>
                          <a:cs typeface="+mn-cs"/>
                        </a:rPr>
                        <a:t>Health, safety &amp; environ-</a:t>
                      </a:r>
                      <a:r>
                        <a:rPr lang="en-GB" sz="1050" b="1" kern="1200" dirty="0" err="1">
                          <a:solidFill>
                            <a:schemeClr val="accent1"/>
                          </a:solidFill>
                          <a:latin typeface="+mn-lt"/>
                          <a:ea typeface="+mn-ea"/>
                          <a:cs typeface="+mn-cs"/>
                        </a:rPr>
                        <a:t>ment</a:t>
                      </a:r>
                      <a:endParaRPr lang="en-GB" sz="1050" b="1" kern="1200" dirty="0">
                        <a:solidFill>
                          <a:schemeClr val="accent1"/>
                        </a:solidFill>
                        <a:latin typeface="+mn-lt"/>
                        <a:ea typeface="+mn-ea"/>
                        <a:cs typeface="+mn-cs"/>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050" b="1" kern="1200" dirty="0">
                          <a:solidFill>
                            <a:schemeClr val="accent1"/>
                          </a:solidFill>
                          <a:latin typeface="+mn-lt"/>
                          <a:ea typeface="+mn-ea"/>
                          <a:cs typeface="+mn-cs"/>
                        </a:rPr>
                        <a:t>Personal finance</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ZA" sz="1050" b="1" kern="1200" dirty="0">
                          <a:solidFill>
                            <a:schemeClr val="accent1"/>
                          </a:solidFill>
                          <a:latin typeface="+mn-lt"/>
                          <a:ea typeface="+mn-ea"/>
                          <a:cs typeface="+mn-cs"/>
                        </a:rPr>
                        <a:t>Business Literacy</a:t>
                      </a:r>
                    </a:p>
                    <a:p>
                      <a:pPr algn="ctr"/>
                      <a:r>
                        <a:rPr lang="en-ZA" sz="1050" b="1" kern="1200" dirty="0">
                          <a:solidFill>
                            <a:schemeClr val="accent1"/>
                          </a:solidFill>
                          <a:latin typeface="+mn-lt"/>
                          <a:ea typeface="+mn-ea"/>
                          <a:cs typeface="+mn-cs"/>
                        </a:rPr>
                        <a:t>(how a business works)</a:t>
                      </a:r>
                      <a:endParaRPr lang="en-GB" sz="1050" b="1" kern="1200" dirty="0">
                        <a:solidFill>
                          <a:schemeClr val="accent1"/>
                        </a:solidFill>
                        <a:latin typeface="+mn-lt"/>
                        <a:ea typeface="+mn-ea"/>
                        <a:cs typeface="+mn-cs"/>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b="1" kern="1200" dirty="0">
                          <a:solidFill>
                            <a:schemeClr val="accent1"/>
                          </a:solidFill>
                          <a:latin typeface="+mn-lt"/>
                          <a:ea typeface="+mn-ea"/>
                          <a:cs typeface="+mn-cs"/>
                        </a:rPr>
                        <a:t>Tech drawings &amp; measure-</a:t>
                      </a:r>
                      <a:r>
                        <a:rPr lang="en-GB" sz="1050" b="1" kern="1200" dirty="0" err="1">
                          <a:solidFill>
                            <a:schemeClr val="accent1"/>
                          </a:solidFill>
                          <a:latin typeface="+mn-lt"/>
                          <a:ea typeface="+mn-ea"/>
                          <a:cs typeface="+mn-cs"/>
                        </a:rPr>
                        <a:t>ments</a:t>
                      </a:r>
                      <a:endParaRPr lang="en-GB" sz="1050" b="1" kern="1200" dirty="0">
                        <a:solidFill>
                          <a:schemeClr val="accent1"/>
                        </a:solidFill>
                        <a:latin typeface="+mn-lt"/>
                        <a:ea typeface="+mn-ea"/>
                        <a:cs typeface="+mn-cs"/>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050" b="1" kern="1200" dirty="0">
                          <a:solidFill>
                            <a:schemeClr val="accent1"/>
                          </a:solidFill>
                          <a:latin typeface="+mn-lt"/>
                          <a:ea typeface="+mn-ea"/>
                          <a:cs typeface="+mn-cs"/>
                        </a:rPr>
                        <a:t>Computer basics</a:t>
                      </a:r>
                    </a:p>
                  </a:txBody>
                  <a:tcPr anchor="ctr">
                    <a:lnL w="12700" cmpd="sng">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050" b="1" kern="1200" dirty="0">
                          <a:solidFill>
                            <a:schemeClr val="accent1"/>
                          </a:solidFill>
                          <a:latin typeface="+mn-lt"/>
                          <a:ea typeface="+mn-ea"/>
                          <a:cs typeface="+mn-cs"/>
                        </a:rPr>
                        <a:t>New </a:t>
                      </a:r>
                    </a:p>
                    <a:p>
                      <a:pPr algn="ctr"/>
                      <a:r>
                        <a:rPr lang="en-GB" sz="1050" b="1" kern="1200" dirty="0">
                          <a:solidFill>
                            <a:schemeClr val="accent1"/>
                          </a:solidFill>
                          <a:latin typeface="+mn-lt"/>
                          <a:ea typeface="+mn-ea"/>
                          <a:cs typeface="+mn-cs"/>
                        </a:rPr>
                        <a:t>skills?</a:t>
                      </a:r>
                    </a:p>
                  </a:txBody>
                  <a:tcPr anchor="ct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1910832597"/>
                  </a:ext>
                </a:extLst>
              </a:tr>
              <a:tr h="587973">
                <a:tc>
                  <a:txBody>
                    <a:bodyPr/>
                    <a:lstStyle/>
                    <a:p>
                      <a:r>
                        <a:rPr lang="en-GB" sz="1100" b="1" dirty="0">
                          <a:solidFill>
                            <a:schemeClr val="accent1"/>
                          </a:solidFill>
                        </a:rPr>
                        <a:t>1. Alternative engine technologies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dirty="0">
                        <a:solidFill>
                          <a:schemeClr val="tx1"/>
                        </a:solidFill>
                      </a:endParaRPr>
                    </a:p>
                  </a:txBody>
                  <a:tcP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dirty="0">
                        <a:solidFill>
                          <a:schemeClr val="tx1"/>
                        </a:solidFill>
                      </a:endParaRPr>
                    </a:p>
                  </a:txBody>
                  <a:tcPr>
                    <a:lnL w="12700" cmpd="sng">
                      <a:noFill/>
                    </a:lnL>
                    <a:lnR w="12700" cmpd="sng">
                      <a:noFill/>
                    </a:lnR>
                    <a:lnT w="12700" cap="flat" cmpd="sng" algn="ctr">
                      <a:solidFill>
                        <a:schemeClr val="tx1"/>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dirty="0">
                        <a:solidFill>
                          <a:schemeClr val="tx1"/>
                        </a:solidFill>
                      </a:endParaRPr>
                    </a:p>
                  </a:txBody>
                  <a:tcPr>
                    <a:lnL w="12700" cmpd="sng">
                      <a:noFill/>
                    </a:lnL>
                    <a:lnR w="12700" cmpd="sng">
                      <a:noFill/>
                    </a:lnR>
                    <a:lnT w="12700" cap="flat" cmpd="sng" algn="ctr">
                      <a:solidFill>
                        <a:schemeClr val="tx1"/>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12700" cap="flat" cmpd="sng" algn="ctr">
                      <a:solidFill>
                        <a:schemeClr val="tx1"/>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12700" cap="flat" cmpd="sng" algn="ctr">
                      <a:solidFill>
                        <a:schemeClr val="tx1"/>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12700" cap="flat" cmpd="sng" algn="ctr">
                      <a:solidFill>
                        <a:schemeClr val="tx1"/>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12700" cap="flat" cmpd="sng" algn="ctr">
                      <a:solidFill>
                        <a:schemeClr val="tx1"/>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2276969433"/>
                  </a:ext>
                </a:extLst>
              </a:tr>
              <a:tr h="530585">
                <a:tc>
                  <a:txBody>
                    <a:bodyPr/>
                    <a:lstStyle/>
                    <a:p>
                      <a:r>
                        <a:rPr lang="en-GB" sz="1100" b="1" dirty="0">
                          <a:solidFill>
                            <a:schemeClr val="accent1"/>
                          </a:solidFill>
                        </a:rPr>
                        <a:t>2. Green manufacturing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ap="flat" cmpd="sng" algn="ctr">
                      <a:no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3244143926"/>
                  </a:ext>
                </a:extLst>
              </a:tr>
              <a:tr h="587973">
                <a:tc>
                  <a:txBody>
                    <a:bodyPr/>
                    <a:lstStyle/>
                    <a:p>
                      <a:r>
                        <a:rPr lang="en-GB" sz="1100" b="1" dirty="0">
                          <a:solidFill>
                            <a:schemeClr val="accent1"/>
                          </a:solidFill>
                        </a:rPr>
                        <a:t>3. New materials design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ap="flat" cmpd="sng" algn="ctr">
                      <a:no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1402030315"/>
                  </a:ext>
                </a:extLst>
              </a:tr>
              <a:tr h="833777">
                <a:tc>
                  <a:txBody>
                    <a:bodyPr/>
                    <a:lstStyle/>
                    <a:p>
                      <a:r>
                        <a:rPr lang="en-ZA" sz="1100" b="1" dirty="0">
                          <a:solidFill>
                            <a:schemeClr val="accent1"/>
                          </a:solidFill>
                        </a:rPr>
                        <a:t>4. Infotainment and vehicle connectivity (IoT)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ap="flat" cmpd="sng" algn="ctr">
                      <a:no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2677033292"/>
                  </a:ext>
                </a:extLst>
              </a:tr>
              <a:tr h="587973">
                <a:tc>
                  <a:txBody>
                    <a:bodyPr/>
                    <a:lstStyle/>
                    <a:p>
                      <a:r>
                        <a:rPr lang="en-ZA" sz="1100" b="1" dirty="0">
                          <a:solidFill>
                            <a:schemeClr val="accent1"/>
                          </a:solidFill>
                        </a:rPr>
                        <a:t>5. Robotics and artificial intelligence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ap="flat" cmpd="sng" algn="ctr">
                      <a:no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871554128"/>
                  </a:ext>
                </a:extLst>
              </a:tr>
              <a:tr h="75381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sz="1100" b="1" dirty="0">
                          <a:solidFill>
                            <a:schemeClr val="accent1"/>
                          </a:solidFill>
                        </a:rPr>
                        <a:t>6. Passive &amp; active vehicle safety advances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ap="flat" cmpd="sng" algn="ctr">
                      <a:no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2537639221"/>
                  </a:ext>
                </a:extLst>
              </a:tr>
              <a:tr h="58797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sz="1100" b="1" dirty="0">
                          <a:solidFill>
                            <a:schemeClr val="accent1"/>
                          </a:solidFill>
                        </a:rPr>
                        <a:t>7. Mobility services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ZA" sz="1100" b="1"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mpd="sng">
                      <a:noFill/>
                    </a:lnR>
                    <a:lnT w="3175" cap="flat" cmpd="sng" algn="ctr">
                      <a:solidFill>
                        <a:schemeClr val="bg1">
                          <a:lumMod val="6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ap="flat" cmpd="sng" algn="ctr">
                      <a:no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624907551"/>
                  </a:ext>
                </a:extLst>
              </a:tr>
            </a:tbl>
          </a:graphicData>
        </a:graphic>
      </p:graphicFrame>
      <p:sp>
        <p:nvSpPr>
          <p:cNvPr id="6" name="Rectangle 5">
            <a:extLst>
              <a:ext uri="{FF2B5EF4-FFF2-40B4-BE49-F238E27FC236}">
                <a16:creationId xmlns:a16="http://schemas.microsoft.com/office/drawing/2014/main" id="{B469E7C1-BBB0-471E-92CE-5424E027F3B6}"/>
              </a:ext>
            </a:extLst>
          </p:cNvPr>
          <p:cNvSpPr/>
          <p:nvPr/>
        </p:nvSpPr>
        <p:spPr>
          <a:xfrm>
            <a:off x="1752600" y="947750"/>
            <a:ext cx="4695022" cy="228505"/>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ZA" sz="1200" b="1" dirty="0">
                <a:solidFill>
                  <a:srgbClr val="000000"/>
                </a:solidFill>
              </a:rPr>
              <a:t>Soft Skills</a:t>
            </a:r>
          </a:p>
        </p:txBody>
      </p:sp>
      <p:sp>
        <p:nvSpPr>
          <p:cNvPr id="7" name="Rectangle 6">
            <a:extLst>
              <a:ext uri="{FF2B5EF4-FFF2-40B4-BE49-F238E27FC236}">
                <a16:creationId xmlns:a16="http://schemas.microsoft.com/office/drawing/2014/main" id="{6DB24E14-49D0-427D-AA50-82DCB75A0FF3}"/>
              </a:ext>
            </a:extLst>
          </p:cNvPr>
          <p:cNvSpPr/>
          <p:nvPr/>
        </p:nvSpPr>
        <p:spPr>
          <a:xfrm>
            <a:off x="6477000" y="947751"/>
            <a:ext cx="1524000" cy="231053"/>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ZA" sz="1200" b="1" dirty="0">
                <a:solidFill>
                  <a:srgbClr val="000000"/>
                </a:solidFill>
              </a:rPr>
              <a:t>Technical Skills</a:t>
            </a:r>
          </a:p>
        </p:txBody>
      </p:sp>
      <p:sp>
        <p:nvSpPr>
          <p:cNvPr id="3" name="TextBox 2">
            <a:extLst>
              <a:ext uri="{FF2B5EF4-FFF2-40B4-BE49-F238E27FC236}">
                <a16:creationId xmlns:a16="http://schemas.microsoft.com/office/drawing/2014/main" id="{40F7E0EA-B38D-4ABF-8AA9-F38AFE8E4A07}"/>
              </a:ext>
            </a:extLst>
          </p:cNvPr>
          <p:cNvSpPr txBox="1"/>
          <p:nvPr/>
        </p:nvSpPr>
        <p:spPr>
          <a:xfrm rot="19701760">
            <a:off x="3010186" y="3332008"/>
            <a:ext cx="4419600" cy="1107996"/>
          </a:xfrm>
          <a:prstGeom prst="rect">
            <a:avLst/>
          </a:prstGeom>
          <a:noFill/>
        </p:spPr>
        <p:txBody>
          <a:bodyPr wrap="square" rtlCol="0">
            <a:spAutoFit/>
          </a:bodyPr>
          <a:lstStyle/>
          <a:p>
            <a:r>
              <a:rPr lang="en-ZA" sz="6600" dirty="0">
                <a:solidFill>
                  <a:srgbClr val="FFCCCC"/>
                </a:solidFill>
              </a:rPr>
              <a:t>TEMPLATE</a:t>
            </a:r>
            <a:endParaRPr lang="en-ZA" sz="4400" dirty="0">
              <a:solidFill>
                <a:srgbClr val="FFCCCC"/>
              </a:solidFill>
            </a:endParaRPr>
          </a:p>
        </p:txBody>
      </p:sp>
      <p:sp>
        <p:nvSpPr>
          <p:cNvPr id="8" name="Rectangle 7">
            <a:extLst>
              <a:ext uri="{FF2B5EF4-FFF2-40B4-BE49-F238E27FC236}">
                <a16:creationId xmlns:a16="http://schemas.microsoft.com/office/drawing/2014/main" id="{95F04373-36C7-49E4-8491-15570D838DAC}"/>
              </a:ext>
            </a:extLst>
          </p:cNvPr>
          <p:cNvSpPr/>
          <p:nvPr/>
        </p:nvSpPr>
        <p:spPr>
          <a:xfrm rot="16200000">
            <a:off x="-1794502" y="4177848"/>
            <a:ext cx="4424404" cy="293786"/>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ZA" sz="1200" b="1" dirty="0">
                <a:solidFill>
                  <a:srgbClr val="000000"/>
                </a:solidFill>
              </a:rPr>
              <a:t>GVC disruptors</a:t>
            </a:r>
          </a:p>
        </p:txBody>
      </p:sp>
      <p:sp>
        <p:nvSpPr>
          <p:cNvPr id="9" name="TextBox 8">
            <a:extLst>
              <a:ext uri="{FF2B5EF4-FFF2-40B4-BE49-F238E27FC236}">
                <a16:creationId xmlns:a16="http://schemas.microsoft.com/office/drawing/2014/main" id="{646CAF0E-2A10-491C-8061-AB66AEC5B887}"/>
              </a:ext>
            </a:extLst>
          </p:cNvPr>
          <p:cNvSpPr txBox="1"/>
          <p:nvPr/>
        </p:nvSpPr>
        <p:spPr>
          <a:xfrm>
            <a:off x="564593" y="6595756"/>
            <a:ext cx="7010400" cy="261610"/>
          </a:xfrm>
          <a:prstGeom prst="rect">
            <a:avLst/>
          </a:prstGeom>
          <a:noFill/>
        </p:spPr>
        <p:txBody>
          <a:bodyPr wrap="square" rtlCol="0">
            <a:spAutoFit/>
          </a:bodyPr>
          <a:lstStyle/>
          <a:p>
            <a:r>
              <a:rPr lang="en-ZA" sz="1100" dirty="0"/>
              <a:t>*Source: Automotive Supply Chain Competitiveness Initiative (ASCCI) High Level Skills Framework (2017)</a:t>
            </a:r>
          </a:p>
        </p:txBody>
      </p:sp>
      <p:sp>
        <p:nvSpPr>
          <p:cNvPr id="10" name="Left Brace 9">
            <a:extLst>
              <a:ext uri="{FF2B5EF4-FFF2-40B4-BE49-F238E27FC236}">
                <a16:creationId xmlns:a16="http://schemas.microsoft.com/office/drawing/2014/main" id="{AF9F3159-F977-4B45-B50F-AFE1135BD526}"/>
              </a:ext>
            </a:extLst>
          </p:cNvPr>
          <p:cNvSpPr/>
          <p:nvPr/>
        </p:nvSpPr>
        <p:spPr>
          <a:xfrm>
            <a:off x="1371600" y="947750"/>
            <a:ext cx="275422" cy="1092263"/>
          </a:xfrm>
          <a:prstGeom prst="leftBrace">
            <a:avLst/>
          </a:prstGeom>
          <a:ln w="15875">
            <a:solidFill>
              <a:srgbClr val="AAADB8"/>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ZA"/>
          </a:p>
        </p:txBody>
      </p:sp>
      <p:sp>
        <p:nvSpPr>
          <p:cNvPr id="11" name="Rectangle 10">
            <a:extLst>
              <a:ext uri="{FF2B5EF4-FFF2-40B4-BE49-F238E27FC236}">
                <a16:creationId xmlns:a16="http://schemas.microsoft.com/office/drawing/2014/main" id="{7D96C577-4363-4BE0-9772-2ADE8E017113}"/>
              </a:ext>
            </a:extLst>
          </p:cNvPr>
          <p:cNvSpPr/>
          <p:nvPr/>
        </p:nvSpPr>
        <p:spPr>
          <a:xfrm>
            <a:off x="521824" y="1193310"/>
            <a:ext cx="937553" cy="6005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ZA" sz="900" b="1" dirty="0">
                <a:solidFill>
                  <a:srgbClr val="000000"/>
                </a:solidFill>
              </a:rPr>
              <a:t>ASCCI Skills Development Framework*</a:t>
            </a:r>
          </a:p>
        </p:txBody>
      </p:sp>
    </p:spTree>
    <p:extLst>
      <p:ext uri="{BB962C8B-B14F-4D97-AF65-F5344CB8AC3E}">
        <p14:creationId xmlns:p14="http://schemas.microsoft.com/office/powerpoint/2010/main" val="37707403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A5ECC-787E-40FC-B24C-2D9ECAD35123}"/>
              </a:ext>
            </a:extLst>
          </p:cNvPr>
          <p:cNvSpPr>
            <a:spLocks noGrp="1"/>
          </p:cNvSpPr>
          <p:nvPr>
            <p:ph type="title"/>
          </p:nvPr>
        </p:nvSpPr>
        <p:spPr/>
        <p:txBody>
          <a:bodyPr>
            <a:normAutofit fontScale="90000"/>
          </a:bodyPr>
          <a:lstStyle/>
          <a:p>
            <a:r>
              <a:rPr lang="en-ZA" dirty="0"/>
              <a:t>What are the implications of GVC disruptors on </a:t>
            </a:r>
            <a:r>
              <a:rPr lang="en-ZA" dirty="0">
                <a:solidFill>
                  <a:srgbClr val="D51030"/>
                </a:solidFill>
              </a:rPr>
              <a:t>production</a:t>
            </a:r>
            <a:r>
              <a:rPr lang="en-ZA" dirty="0"/>
              <a:t> capabilities in SA?</a:t>
            </a:r>
          </a:p>
        </p:txBody>
      </p:sp>
      <p:sp>
        <p:nvSpPr>
          <p:cNvPr id="4" name="Slide Number Placeholder 3">
            <a:extLst>
              <a:ext uri="{FF2B5EF4-FFF2-40B4-BE49-F238E27FC236}">
                <a16:creationId xmlns:a16="http://schemas.microsoft.com/office/drawing/2014/main" id="{3AF1C8F8-0B1E-4E49-9461-36E0E0FDC360}"/>
              </a:ext>
            </a:extLst>
          </p:cNvPr>
          <p:cNvSpPr>
            <a:spLocks noGrp="1"/>
          </p:cNvSpPr>
          <p:nvPr>
            <p:ph type="sldNum" sz="quarter" idx="12"/>
          </p:nvPr>
        </p:nvSpPr>
        <p:spPr/>
        <p:txBody>
          <a:bodyPr/>
          <a:lstStyle/>
          <a:p>
            <a:fld id="{98DD2591-A950-4969-95F0-FB5ADEE756ED}" type="slidenum">
              <a:rPr lang="en-US" smtClean="0"/>
              <a:pPr/>
              <a:t>21</a:t>
            </a:fld>
            <a:endParaRPr lang="en-US" dirty="0"/>
          </a:p>
        </p:txBody>
      </p:sp>
      <p:graphicFrame>
        <p:nvGraphicFramePr>
          <p:cNvPr id="5" name="Table 4">
            <a:extLst>
              <a:ext uri="{FF2B5EF4-FFF2-40B4-BE49-F238E27FC236}">
                <a16:creationId xmlns:a16="http://schemas.microsoft.com/office/drawing/2014/main" id="{3E5DA2AE-1FF4-42F4-96F9-C93638F7BF59}"/>
              </a:ext>
            </a:extLst>
          </p:cNvPr>
          <p:cNvGraphicFramePr>
            <a:graphicFrameLocks noGrp="1"/>
          </p:cNvGraphicFramePr>
          <p:nvPr>
            <p:extLst>
              <p:ext uri="{D42A27DB-BD31-4B8C-83A1-F6EECF244321}">
                <p14:modId xmlns:p14="http://schemas.microsoft.com/office/powerpoint/2010/main" val="3607570537"/>
              </p:ext>
            </p:extLst>
          </p:nvPr>
        </p:nvGraphicFramePr>
        <p:xfrm>
          <a:off x="609601" y="1209995"/>
          <a:ext cx="8218579" cy="5395342"/>
        </p:xfrm>
        <a:graphic>
          <a:graphicData uri="http://schemas.openxmlformats.org/drawingml/2006/table">
            <a:tbl>
              <a:tblPr firstRow="1" bandRow="1">
                <a:tableStyleId>{5C22544A-7EE6-4342-B048-85BDC9FD1C3A}</a:tableStyleId>
              </a:tblPr>
              <a:tblGrid>
                <a:gridCol w="1103665">
                  <a:extLst>
                    <a:ext uri="{9D8B030D-6E8A-4147-A177-3AD203B41FA5}">
                      <a16:colId xmlns:a16="http://schemas.microsoft.com/office/drawing/2014/main" val="1211654386"/>
                    </a:ext>
                  </a:extLst>
                </a:gridCol>
                <a:gridCol w="790546">
                  <a:extLst>
                    <a:ext uri="{9D8B030D-6E8A-4147-A177-3AD203B41FA5}">
                      <a16:colId xmlns:a16="http://schemas.microsoft.com/office/drawing/2014/main" val="1494459973"/>
                    </a:ext>
                  </a:extLst>
                </a:gridCol>
                <a:gridCol w="790546">
                  <a:extLst>
                    <a:ext uri="{9D8B030D-6E8A-4147-A177-3AD203B41FA5}">
                      <a16:colId xmlns:a16="http://schemas.microsoft.com/office/drawing/2014/main" val="660707163"/>
                    </a:ext>
                  </a:extLst>
                </a:gridCol>
                <a:gridCol w="790546">
                  <a:extLst>
                    <a:ext uri="{9D8B030D-6E8A-4147-A177-3AD203B41FA5}">
                      <a16:colId xmlns:a16="http://schemas.microsoft.com/office/drawing/2014/main" val="2640622669"/>
                    </a:ext>
                  </a:extLst>
                </a:gridCol>
                <a:gridCol w="790546">
                  <a:extLst>
                    <a:ext uri="{9D8B030D-6E8A-4147-A177-3AD203B41FA5}">
                      <a16:colId xmlns:a16="http://schemas.microsoft.com/office/drawing/2014/main" val="4028248783"/>
                    </a:ext>
                  </a:extLst>
                </a:gridCol>
                <a:gridCol w="790546">
                  <a:extLst>
                    <a:ext uri="{9D8B030D-6E8A-4147-A177-3AD203B41FA5}">
                      <a16:colId xmlns:a16="http://schemas.microsoft.com/office/drawing/2014/main" val="2993708939"/>
                    </a:ext>
                  </a:extLst>
                </a:gridCol>
                <a:gridCol w="790546">
                  <a:extLst>
                    <a:ext uri="{9D8B030D-6E8A-4147-A177-3AD203B41FA5}">
                      <a16:colId xmlns:a16="http://schemas.microsoft.com/office/drawing/2014/main" val="2107093876"/>
                    </a:ext>
                  </a:extLst>
                </a:gridCol>
                <a:gridCol w="790546">
                  <a:extLst>
                    <a:ext uri="{9D8B030D-6E8A-4147-A177-3AD203B41FA5}">
                      <a16:colId xmlns:a16="http://schemas.microsoft.com/office/drawing/2014/main" val="3813536393"/>
                    </a:ext>
                  </a:extLst>
                </a:gridCol>
                <a:gridCol w="790546">
                  <a:extLst>
                    <a:ext uri="{9D8B030D-6E8A-4147-A177-3AD203B41FA5}">
                      <a16:colId xmlns:a16="http://schemas.microsoft.com/office/drawing/2014/main" val="1591748155"/>
                    </a:ext>
                  </a:extLst>
                </a:gridCol>
                <a:gridCol w="790546">
                  <a:extLst>
                    <a:ext uri="{9D8B030D-6E8A-4147-A177-3AD203B41FA5}">
                      <a16:colId xmlns:a16="http://schemas.microsoft.com/office/drawing/2014/main" val="1697253706"/>
                    </a:ext>
                  </a:extLst>
                </a:gridCol>
              </a:tblGrid>
              <a:tr h="881959">
                <a:tc>
                  <a:txBody>
                    <a:bodyPr/>
                    <a:lstStyle/>
                    <a:p>
                      <a:endParaRPr lang="en-GB" sz="1400" b="1" dirty="0">
                        <a:solidFill>
                          <a:schemeClr val="accent1"/>
                        </a:solidFill>
                      </a:endParaRPr>
                    </a:p>
                  </a:txBody>
                  <a:tcPr anchor="ctr">
                    <a:lnL w="12700" cmpd="sng">
                      <a:noFill/>
                    </a:lnL>
                    <a:lnR w="12700"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050" b="1" dirty="0">
                          <a:solidFill>
                            <a:schemeClr val="accent1"/>
                          </a:solidFill>
                        </a:rPr>
                        <a:t>Code of conduct</a:t>
                      </a:r>
                    </a:p>
                  </a:txBody>
                  <a:tcPr anchor="ct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050" b="1" kern="1200" dirty="0">
                          <a:solidFill>
                            <a:schemeClr val="accent1"/>
                          </a:solidFill>
                          <a:latin typeface="+mn-lt"/>
                          <a:ea typeface="+mn-ea"/>
                          <a:cs typeface="+mn-cs"/>
                        </a:rPr>
                        <a:t>Team-work</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b="1" kern="1200" dirty="0">
                          <a:solidFill>
                            <a:schemeClr val="accent1"/>
                          </a:solidFill>
                          <a:latin typeface="+mn-lt"/>
                          <a:ea typeface="+mn-ea"/>
                          <a:cs typeface="+mn-cs"/>
                        </a:rPr>
                        <a:t>Visual Process </a:t>
                      </a:r>
                      <a:r>
                        <a:rPr lang="en-GB" sz="1050" b="1" kern="1200" dirty="0" err="1">
                          <a:solidFill>
                            <a:schemeClr val="accent1"/>
                          </a:solidFill>
                          <a:latin typeface="+mn-lt"/>
                          <a:ea typeface="+mn-ea"/>
                          <a:cs typeface="+mn-cs"/>
                        </a:rPr>
                        <a:t>Mgmt</a:t>
                      </a:r>
                      <a:r>
                        <a:rPr lang="en-GB" sz="1050" b="1" kern="1200" dirty="0">
                          <a:solidFill>
                            <a:schemeClr val="accent1"/>
                          </a:solidFill>
                          <a:latin typeface="+mn-lt"/>
                          <a:ea typeface="+mn-ea"/>
                          <a:cs typeface="+mn-cs"/>
                        </a:rPr>
                        <a:t> (</a:t>
                      </a:r>
                      <a:r>
                        <a:rPr lang="en-GB" sz="1050" b="1" kern="1200" dirty="0" err="1">
                          <a:solidFill>
                            <a:schemeClr val="accent1"/>
                          </a:solidFill>
                          <a:latin typeface="+mn-lt"/>
                          <a:ea typeface="+mn-ea"/>
                          <a:cs typeface="+mn-cs"/>
                        </a:rPr>
                        <a:t>Partici-pating</a:t>
                      </a:r>
                      <a:r>
                        <a:rPr lang="en-GB" sz="1050" b="1" kern="1200" dirty="0">
                          <a:solidFill>
                            <a:schemeClr val="accent1"/>
                          </a:solidFill>
                          <a:latin typeface="+mn-lt"/>
                          <a:ea typeface="+mn-ea"/>
                          <a:cs typeface="+mn-cs"/>
                        </a:rPr>
                        <a:t>)</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b="1" kern="1200" dirty="0">
                          <a:solidFill>
                            <a:schemeClr val="accent1"/>
                          </a:solidFill>
                          <a:latin typeface="+mn-lt"/>
                          <a:ea typeface="+mn-ea"/>
                          <a:cs typeface="+mn-cs"/>
                        </a:rPr>
                        <a:t>Health, safety &amp; environ-</a:t>
                      </a:r>
                      <a:r>
                        <a:rPr lang="en-GB" sz="1050" b="1" kern="1200" dirty="0" err="1">
                          <a:solidFill>
                            <a:schemeClr val="accent1"/>
                          </a:solidFill>
                          <a:latin typeface="+mn-lt"/>
                          <a:ea typeface="+mn-ea"/>
                          <a:cs typeface="+mn-cs"/>
                        </a:rPr>
                        <a:t>ment</a:t>
                      </a:r>
                      <a:endParaRPr lang="en-GB" sz="1050" b="1" kern="1200" dirty="0">
                        <a:solidFill>
                          <a:schemeClr val="accent1"/>
                        </a:solidFill>
                        <a:latin typeface="+mn-lt"/>
                        <a:ea typeface="+mn-ea"/>
                        <a:cs typeface="+mn-cs"/>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050" b="1" kern="1200" dirty="0">
                          <a:solidFill>
                            <a:schemeClr val="accent1"/>
                          </a:solidFill>
                          <a:latin typeface="+mn-lt"/>
                          <a:ea typeface="+mn-ea"/>
                          <a:cs typeface="+mn-cs"/>
                        </a:rPr>
                        <a:t>Personal finance</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b="1" kern="1200" dirty="0">
                          <a:solidFill>
                            <a:schemeClr val="accent1"/>
                          </a:solidFill>
                          <a:latin typeface="+mn-lt"/>
                          <a:ea typeface="+mn-ea"/>
                          <a:cs typeface="+mn-cs"/>
                        </a:rPr>
                        <a:t>Time mgmt.</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b="1" kern="1200" dirty="0">
                          <a:solidFill>
                            <a:schemeClr val="accent1"/>
                          </a:solidFill>
                          <a:latin typeface="+mn-lt"/>
                          <a:ea typeface="+mn-ea"/>
                          <a:cs typeface="+mn-cs"/>
                        </a:rPr>
                        <a:t>5S</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050" b="1" kern="1200" dirty="0">
                          <a:solidFill>
                            <a:schemeClr val="accent1"/>
                          </a:solidFill>
                          <a:latin typeface="+mn-lt"/>
                          <a:ea typeface="+mn-ea"/>
                          <a:cs typeface="+mn-cs"/>
                        </a:rPr>
                        <a:t>7 Wastes</a:t>
                      </a:r>
                    </a:p>
                  </a:txBody>
                  <a:tcPr anchor="ctr">
                    <a:lnL w="12700" cmpd="sng">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050" b="1" kern="1200" dirty="0">
                          <a:solidFill>
                            <a:schemeClr val="accent1"/>
                          </a:solidFill>
                          <a:latin typeface="+mn-lt"/>
                          <a:ea typeface="+mn-ea"/>
                          <a:cs typeface="+mn-cs"/>
                        </a:rPr>
                        <a:t>New </a:t>
                      </a:r>
                    </a:p>
                    <a:p>
                      <a:pPr algn="ctr"/>
                      <a:r>
                        <a:rPr lang="en-GB" sz="1050" b="1" kern="1200" dirty="0">
                          <a:solidFill>
                            <a:schemeClr val="accent1"/>
                          </a:solidFill>
                          <a:latin typeface="+mn-lt"/>
                          <a:ea typeface="+mn-ea"/>
                          <a:cs typeface="+mn-cs"/>
                        </a:rPr>
                        <a:t>skills?</a:t>
                      </a:r>
                    </a:p>
                  </a:txBody>
                  <a:tcPr anchor="ct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1910832597"/>
                  </a:ext>
                </a:extLst>
              </a:tr>
              <a:tr h="587973">
                <a:tc>
                  <a:txBody>
                    <a:bodyPr/>
                    <a:lstStyle/>
                    <a:p>
                      <a:r>
                        <a:rPr lang="en-GB" sz="1100" b="1" dirty="0">
                          <a:solidFill>
                            <a:schemeClr val="accent1"/>
                          </a:solidFill>
                        </a:rPr>
                        <a:t>1. Alternative engine technologies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dirty="0">
                        <a:solidFill>
                          <a:schemeClr val="tx1"/>
                        </a:solidFill>
                      </a:endParaRPr>
                    </a:p>
                  </a:txBody>
                  <a:tcP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dirty="0">
                        <a:solidFill>
                          <a:schemeClr val="tx1"/>
                        </a:solidFill>
                      </a:endParaRPr>
                    </a:p>
                  </a:txBody>
                  <a:tcPr>
                    <a:lnL w="12700" cmpd="sng">
                      <a:noFill/>
                    </a:lnL>
                    <a:lnR w="12700" cmpd="sng">
                      <a:noFill/>
                    </a:lnR>
                    <a:lnT w="12700" cap="flat" cmpd="sng" algn="ctr">
                      <a:solidFill>
                        <a:schemeClr val="tx1"/>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dirty="0">
                        <a:solidFill>
                          <a:schemeClr val="tx1"/>
                        </a:solidFill>
                      </a:endParaRPr>
                    </a:p>
                  </a:txBody>
                  <a:tcPr>
                    <a:lnL w="12700" cmpd="sng">
                      <a:noFill/>
                    </a:lnL>
                    <a:lnR w="12700" cmpd="sng">
                      <a:noFill/>
                    </a:lnR>
                    <a:lnT w="12700" cap="flat" cmpd="sng" algn="ctr">
                      <a:solidFill>
                        <a:schemeClr val="tx1"/>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12700" cap="flat" cmpd="sng" algn="ctr">
                      <a:solidFill>
                        <a:schemeClr val="tx1"/>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12700" cap="flat" cmpd="sng" algn="ctr">
                      <a:solidFill>
                        <a:schemeClr val="tx1"/>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12700" cap="flat" cmpd="sng" algn="ctr">
                      <a:solidFill>
                        <a:schemeClr val="tx1"/>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12700" cap="flat" cmpd="sng" algn="ctr">
                      <a:solidFill>
                        <a:schemeClr val="tx1"/>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2276969433"/>
                  </a:ext>
                </a:extLst>
              </a:tr>
              <a:tr h="530585">
                <a:tc>
                  <a:txBody>
                    <a:bodyPr/>
                    <a:lstStyle/>
                    <a:p>
                      <a:r>
                        <a:rPr lang="en-GB" sz="1100" b="1" dirty="0">
                          <a:solidFill>
                            <a:schemeClr val="accent1"/>
                          </a:solidFill>
                        </a:rPr>
                        <a:t>2. Green manufacturing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ap="flat" cmpd="sng" algn="ctr">
                      <a:no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3244143926"/>
                  </a:ext>
                </a:extLst>
              </a:tr>
              <a:tr h="587973">
                <a:tc>
                  <a:txBody>
                    <a:bodyPr/>
                    <a:lstStyle/>
                    <a:p>
                      <a:r>
                        <a:rPr lang="en-GB" sz="1100" b="1" dirty="0">
                          <a:solidFill>
                            <a:schemeClr val="accent1"/>
                          </a:solidFill>
                        </a:rPr>
                        <a:t>3. New materials design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ap="flat" cmpd="sng" algn="ctr">
                      <a:no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900" kern="1200" dirty="0">
                        <a:solidFill>
                          <a:schemeClr val="dk1"/>
                        </a:solidFill>
                        <a:latin typeface="+mn-lt"/>
                        <a:ea typeface="+mn-ea"/>
                        <a:cs typeface="+mn-cs"/>
                      </a:endParaRPr>
                    </a:p>
                  </a:txBody>
                  <a:tcPr>
                    <a:lnL w="12700" cmpd="sng">
                      <a:noFill/>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1402030315"/>
                  </a:ext>
                </a:extLst>
              </a:tr>
              <a:tr h="833777">
                <a:tc>
                  <a:txBody>
                    <a:bodyPr/>
                    <a:lstStyle/>
                    <a:p>
                      <a:r>
                        <a:rPr lang="en-ZA" sz="1100" b="1" dirty="0">
                          <a:solidFill>
                            <a:schemeClr val="accent1"/>
                          </a:solidFill>
                        </a:rPr>
                        <a:t>4. Infotainment and vehicle connectivity (IoT)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ap="flat" cmpd="sng" algn="ctr">
                      <a:no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2677033292"/>
                  </a:ext>
                </a:extLst>
              </a:tr>
              <a:tr h="587973">
                <a:tc>
                  <a:txBody>
                    <a:bodyPr/>
                    <a:lstStyle/>
                    <a:p>
                      <a:r>
                        <a:rPr lang="en-ZA" sz="1100" b="1" dirty="0">
                          <a:solidFill>
                            <a:schemeClr val="accent1"/>
                          </a:solidFill>
                        </a:rPr>
                        <a:t>5. Robotics and artificial intelligence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ap="flat" cmpd="sng" algn="ctr">
                      <a:no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ZA" sz="900" kern="1200" dirty="0">
                        <a:solidFill>
                          <a:schemeClr val="dk1"/>
                        </a:solidFill>
                        <a:latin typeface="+mn-lt"/>
                        <a:ea typeface="+mn-ea"/>
                        <a:cs typeface="+mn-cs"/>
                      </a:endParaRPr>
                    </a:p>
                  </a:txBody>
                  <a:tcPr>
                    <a:lnL w="12700" cmpd="sng">
                      <a:noFill/>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871554128"/>
                  </a:ext>
                </a:extLst>
              </a:tr>
              <a:tr h="75381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sz="1100" b="1" dirty="0">
                          <a:solidFill>
                            <a:schemeClr val="accent1"/>
                          </a:solidFill>
                        </a:rPr>
                        <a:t>6. Passive &amp; active vehicle safety advances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ap="flat" cmpd="sng" algn="ctr">
                      <a:no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2537639221"/>
                  </a:ext>
                </a:extLst>
              </a:tr>
              <a:tr h="58797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sz="1100" b="1" dirty="0">
                          <a:solidFill>
                            <a:schemeClr val="accent1"/>
                          </a:solidFill>
                        </a:rPr>
                        <a:t>7. Mobility services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ZA" sz="1100" b="1"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mpd="sng">
                      <a:noFill/>
                    </a:lnR>
                    <a:lnT w="3175" cap="flat" cmpd="sng" algn="ctr">
                      <a:solidFill>
                        <a:schemeClr val="bg1">
                          <a:lumMod val="6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mpd="sng">
                      <a:noFill/>
                    </a:lnR>
                    <a:lnT w="3175" cap="flat" cmpd="sng" algn="ctr">
                      <a:solidFill>
                        <a:schemeClr val="bg1">
                          <a:lumMod val="6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ap="flat" cmpd="sng" algn="ctr">
                      <a:no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dk1"/>
                        </a:solidFill>
                        <a:latin typeface="+mn-lt"/>
                        <a:ea typeface="+mn-ea"/>
                        <a:cs typeface="+mn-cs"/>
                      </a:endParaRPr>
                    </a:p>
                  </a:txBody>
                  <a:tcPr>
                    <a:lnL w="12700" cmpd="sng">
                      <a:noFill/>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624907551"/>
                  </a:ext>
                </a:extLst>
              </a:tr>
            </a:tbl>
          </a:graphicData>
        </a:graphic>
      </p:graphicFrame>
      <p:sp>
        <p:nvSpPr>
          <p:cNvPr id="6" name="Rectangle 5">
            <a:extLst>
              <a:ext uri="{FF2B5EF4-FFF2-40B4-BE49-F238E27FC236}">
                <a16:creationId xmlns:a16="http://schemas.microsoft.com/office/drawing/2014/main" id="{B469E7C1-BBB0-471E-92CE-5424E027F3B6}"/>
              </a:ext>
            </a:extLst>
          </p:cNvPr>
          <p:cNvSpPr/>
          <p:nvPr/>
        </p:nvSpPr>
        <p:spPr>
          <a:xfrm>
            <a:off x="1752600" y="947750"/>
            <a:ext cx="4695022" cy="228505"/>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ZA" sz="1200" b="1" dirty="0">
                <a:solidFill>
                  <a:srgbClr val="000000"/>
                </a:solidFill>
              </a:rPr>
              <a:t>Soft Skills</a:t>
            </a:r>
          </a:p>
        </p:txBody>
      </p:sp>
      <p:sp>
        <p:nvSpPr>
          <p:cNvPr id="7" name="Rectangle 6">
            <a:extLst>
              <a:ext uri="{FF2B5EF4-FFF2-40B4-BE49-F238E27FC236}">
                <a16:creationId xmlns:a16="http://schemas.microsoft.com/office/drawing/2014/main" id="{6DB24E14-49D0-427D-AA50-82DCB75A0FF3}"/>
              </a:ext>
            </a:extLst>
          </p:cNvPr>
          <p:cNvSpPr/>
          <p:nvPr/>
        </p:nvSpPr>
        <p:spPr>
          <a:xfrm>
            <a:off x="6477000" y="947751"/>
            <a:ext cx="1524000" cy="231053"/>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ZA" sz="1200" b="1">
                <a:solidFill>
                  <a:srgbClr val="000000"/>
                </a:solidFill>
              </a:rPr>
              <a:t>Technical Skills</a:t>
            </a:r>
            <a:endParaRPr lang="en-ZA" sz="1200" b="1" dirty="0">
              <a:solidFill>
                <a:srgbClr val="000000"/>
              </a:solidFill>
            </a:endParaRPr>
          </a:p>
        </p:txBody>
      </p:sp>
      <p:sp>
        <p:nvSpPr>
          <p:cNvPr id="3" name="TextBox 2">
            <a:extLst>
              <a:ext uri="{FF2B5EF4-FFF2-40B4-BE49-F238E27FC236}">
                <a16:creationId xmlns:a16="http://schemas.microsoft.com/office/drawing/2014/main" id="{40F7E0EA-B38D-4ABF-8AA9-F38AFE8E4A07}"/>
              </a:ext>
            </a:extLst>
          </p:cNvPr>
          <p:cNvSpPr txBox="1"/>
          <p:nvPr/>
        </p:nvSpPr>
        <p:spPr>
          <a:xfrm rot="19701760">
            <a:off x="3010186" y="3332008"/>
            <a:ext cx="4419600" cy="1107996"/>
          </a:xfrm>
          <a:prstGeom prst="rect">
            <a:avLst/>
          </a:prstGeom>
          <a:noFill/>
        </p:spPr>
        <p:txBody>
          <a:bodyPr wrap="square" rtlCol="0">
            <a:spAutoFit/>
          </a:bodyPr>
          <a:lstStyle/>
          <a:p>
            <a:r>
              <a:rPr lang="en-ZA" sz="6600" dirty="0">
                <a:solidFill>
                  <a:srgbClr val="FFCCCC"/>
                </a:solidFill>
              </a:rPr>
              <a:t>TEMPLATE</a:t>
            </a:r>
            <a:endParaRPr lang="en-ZA" sz="4400" dirty="0">
              <a:solidFill>
                <a:srgbClr val="FFCCCC"/>
              </a:solidFill>
            </a:endParaRPr>
          </a:p>
        </p:txBody>
      </p:sp>
      <p:sp>
        <p:nvSpPr>
          <p:cNvPr id="8" name="Rectangle 7">
            <a:extLst>
              <a:ext uri="{FF2B5EF4-FFF2-40B4-BE49-F238E27FC236}">
                <a16:creationId xmlns:a16="http://schemas.microsoft.com/office/drawing/2014/main" id="{95F04373-36C7-49E4-8491-15570D838DAC}"/>
              </a:ext>
            </a:extLst>
          </p:cNvPr>
          <p:cNvSpPr/>
          <p:nvPr/>
        </p:nvSpPr>
        <p:spPr>
          <a:xfrm rot="16200000">
            <a:off x="-1794502" y="4177848"/>
            <a:ext cx="4424404" cy="293786"/>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ZA" sz="1200" b="1" dirty="0">
                <a:solidFill>
                  <a:srgbClr val="000000"/>
                </a:solidFill>
              </a:rPr>
              <a:t>GVC disruptors</a:t>
            </a:r>
          </a:p>
        </p:txBody>
      </p:sp>
      <p:sp>
        <p:nvSpPr>
          <p:cNvPr id="9" name="TextBox 8">
            <a:extLst>
              <a:ext uri="{FF2B5EF4-FFF2-40B4-BE49-F238E27FC236}">
                <a16:creationId xmlns:a16="http://schemas.microsoft.com/office/drawing/2014/main" id="{DB79DE53-855D-425C-BA59-E291A9891BA3}"/>
              </a:ext>
            </a:extLst>
          </p:cNvPr>
          <p:cNvSpPr txBox="1"/>
          <p:nvPr/>
        </p:nvSpPr>
        <p:spPr>
          <a:xfrm>
            <a:off x="564593" y="6595756"/>
            <a:ext cx="7010400" cy="261610"/>
          </a:xfrm>
          <a:prstGeom prst="rect">
            <a:avLst/>
          </a:prstGeom>
          <a:noFill/>
        </p:spPr>
        <p:txBody>
          <a:bodyPr wrap="square" rtlCol="0">
            <a:spAutoFit/>
          </a:bodyPr>
          <a:lstStyle/>
          <a:p>
            <a:r>
              <a:rPr lang="en-ZA" sz="1100" dirty="0"/>
              <a:t>*Source: Automotive Supply Chain Competitiveness Initiative (ASCCI) High Level Skills Framework (2017)</a:t>
            </a:r>
          </a:p>
        </p:txBody>
      </p:sp>
      <p:sp>
        <p:nvSpPr>
          <p:cNvPr id="10" name="Left Brace 9">
            <a:extLst>
              <a:ext uri="{FF2B5EF4-FFF2-40B4-BE49-F238E27FC236}">
                <a16:creationId xmlns:a16="http://schemas.microsoft.com/office/drawing/2014/main" id="{F1BDFE6B-D5B0-47C6-BF68-BB47E655DD50}"/>
              </a:ext>
            </a:extLst>
          </p:cNvPr>
          <p:cNvSpPr/>
          <p:nvPr/>
        </p:nvSpPr>
        <p:spPr>
          <a:xfrm>
            <a:off x="1371600" y="947750"/>
            <a:ext cx="275422" cy="1092263"/>
          </a:xfrm>
          <a:prstGeom prst="leftBrace">
            <a:avLst/>
          </a:prstGeom>
          <a:ln w="15875">
            <a:solidFill>
              <a:srgbClr val="AAADB8"/>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ZA"/>
          </a:p>
        </p:txBody>
      </p:sp>
      <p:sp>
        <p:nvSpPr>
          <p:cNvPr id="11" name="Rectangle 10">
            <a:extLst>
              <a:ext uri="{FF2B5EF4-FFF2-40B4-BE49-F238E27FC236}">
                <a16:creationId xmlns:a16="http://schemas.microsoft.com/office/drawing/2014/main" id="{143C144A-0AEA-4B9A-B527-A4D1A6092C87}"/>
              </a:ext>
            </a:extLst>
          </p:cNvPr>
          <p:cNvSpPr/>
          <p:nvPr/>
        </p:nvSpPr>
        <p:spPr>
          <a:xfrm>
            <a:off x="521824" y="1193310"/>
            <a:ext cx="937553" cy="6005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ZA" sz="900" b="1" dirty="0">
                <a:solidFill>
                  <a:srgbClr val="000000"/>
                </a:solidFill>
              </a:rPr>
              <a:t>ASCCI Skills Development Framework*</a:t>
            </a:r>
          </a:p>
        </p:txBody>
      </p:sp>
    </p:spTree>
    <p:extLst>
      <p:ext uri="{BB962C8B-B14F-4D97-AF65-F5344CB8AC3E}">
        <p14:creationId xmlns:p14="http://schemas.microsoft.com/office/powerpoint/2010/main" val="21462574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AACB90-ACAC-42C9-A225-9AB85F8B12DA}"/>
              </a:ext>
            </a:extLst>
          </p:cNvPr>
          <p:cNvSpPr>
            <a:spLocks noGrp="1"/>
          </p:cNvSpPr>
          <p:nvPr>
            <p:ph type="title"/>
          </p:nvPr>
        </p:nvSpPr>
        <p:spPr/>
        <p:txBody>
          <a:bodyPr>
            <a:normAutofit fontScale="90000"/>
          </a:bodyPr>
          <a:lstStyle/>
          <a:p>
            <a:r>
              <a:rPr lang="en-ZA" dirty="0"/>
              <a:t>5. Next steps: Stakeholder engagement process</a:t>
            </a:r>
          </a:p>
        </p:txBody>
      </p:sp>
    </p:spTree>
    <p:extLst>
      <p:ext uri="{BB962C8B-B14F-4D97-AF65-F5344CB8AC3E}">
        <p14:creationId xmlns:p14="http://schemas.microsoft.com/office/powerpoint/2010/main" val="36658307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A5ECC-787E-40FC-B24C-2D9ECAD35123}"/>
              </a:ext>
            </a:extLst>
          </p:cNvPr>
          <p:cNvSpPr>
            <a:spLocks noGrp="1"/>
          </p:cNvSpPr>
          <p:nvPr>
            <p:ph type="title"/>
          </p:nvPr>
        </p:nvSpPr>
        <p:spPr/>
        <p:txBody>
          <a:bodyPr/>
          <a:lstStyle/>
          <a:p>
            <a:r>
              <a:rPr lang="en-ZA" dirty="0"/>
              <a:t>Stakeholders feedback will be solicited at several industry workshops</a:t>
            </a:r>
          </a:p>
        </p:txBody>
      </p:sp>
      <p:sp>
        <p:nvSpPr>
          <p:cNvPr id="3" name="Content Placeholder 2">
            <a:extLst>
              <a:ext uri="{FF2B5EF4-FFF2-40B4-BE49-F238E27FC236}">
                <a16:creationId xmlns:a16="http://schemas.microsoft.com/office/drawing/2014/main" id="{B4BEA975-2F05-4448-B660-748480172F49}"/>
              </a:ext>
            </a:extLst>
          </p:cNvPr>
          <p:cNvSpPr>
            <a:spLocks noGrp="1"/>
          </p:cNvSpPr>
          <p:nvPr>
            <p:ph idx="1"/>
          </p:nvPr>
        </p:nvSpPr>
        <p:spPr/>
        <p:txBody>
          <a:bodyPr/>
          <a:lstStyle/>
          <a:p>
            <a:r>
              <a:rPr lang="en-ZA" dirty="0"/>
              <a:t>Focus group workshops will be conducted in Johannesburg, Durban and Port Elizabeth as follows:</a:t>
            </a:r>
          </a:p>
          <a:p>
            <a:endParaRPr lang="en-ZA" dirty="0"/>
          </a:p>
          <a:p>
            <a:pPr lvl="1"/>
            <a:r>
              <a:rPr lang="en-ZA" b="1" dirty="0"/>
              <a:t>Johannesburg: 19 February 2018 </a:t>
            </a:r>
          </a:p>
          <a:p>
            <a:pPr lvl="2"/>
            <a:r>
              <a:rPr lang="en-ZA" dirty="0"/>
              <a:t>x2 component manufacturers (facilitated by BMA), </a:t>
            </a:r>
          </a:p>
          <a:p>
            <a:pPr lvl="2"/>
            <a:r>
              <a:rPr lang="en-ZA" dirty="0"/>
              <a:t>Automotive dealer and distribution establishments (facilitated by MIBCO)</a:t>
            </a:r>
          </a:p>
          <a:p>
            <a:pPr lvl="1"/>
            <a:r>
              <a:rPr lang="en-ZA" b="1" dirty="0"/>
              <a:t>Port Elizabeth: 22 February 2018 </a:t>
            </a:r>
          </a:p>
          <a:p>
            <a:pPr lvl="2"/>
            <a:r>
              <a:rPr lang="en-ZA" dirty="0"/>
              <a:t>x1 component manufacturers (facilitated by BMA)</a:t>
            </a:r>
          </a:p>
          <a:p>
            <a:pPr lvl="1"/>
            <a:r>
              <a:rPr lang="en-ZA" b="1" dirty="0"/>
              <a:t>Durban: 27 February 2018 </a:t>
            </a:r>
          </a:p>
          <a:p>
            <a:pPr lvl="2"/>
            <a:r>
              <a:rPr lang="en-ZA" dirty="0"/>
              <a:t>x1 component manufacturers (facilitated by BMA)</a:t>
            </a:r>
          </a:p>
          <a:p>
            <a:pPr lvl="1"/>
            <a:r>
              <a:rPr lang="en-ZA" dirty="0"/>
              <a:t>Interview with OEM Automotive Body Repair establishments:</a:t>
            </a:r>
          </a:p>
          <a:p>
            <a:pPr lvl="2"/>
            <a:r>
              <a:rPr lang="en-ZA" dirty="0"/>
              <a:t>Approved Repairer - x6 (facilitated by MIBCO)</a:t>
            </a:r>
          </a:p>
          <a:p>
            <a:pPr lvl="1"/>
            <a:r>
              <a:rPr lang="en-ZA" dirty="0"/>
              <a:t>Automotive dealer and distribution establishments - x3 (facilitated by MIBCO)</a:t>
            </a:r>
          </a:p>
          <a:p>
            <a:pPr lvl="1"/>
            <a:endParaRPr lang="en-ZA" dirty="0"/>
          </a:p>
          <a:p>
            <a:r>
              <a:rPr lang="en-ZA" dirty="0"/>
              <a:t>Two research groups:</a:t>
            </a:r>
          </a:p>
          <a:p>
            <a:pPr lvl="1"/>
            <a:r>
              <a:rPr lang="en-ZA" dirty="0"/>
              <a:t>Tier 1 component manufacturers (facilitated by BMA); </a:t>
            </a:r>
          </a:p>
          <a:p>
            <a:pPr lvl="1"/>
            <a:r>
              <a:rPr lang="en-ZA" dirty="0"/>
              <a:t>Automotive dealer and distribution establishments (facilitated by MIBCO).</a:t>
            </a:r>
          </a:p>
          <a:p>
            <a:pPr lvl="1"/>
            <a:endParaRPr lang="en-ZA" dirty="0"/>
          </a:p>
          <a:p>
            <a:endParaRPr lang="en-ZA" dirty="0"/>
          </a:p>
        </p:txBody>
      </p:sp>
      <p:sp>
        <p:nvSpPr>
          <p:cNvPr id="4" name="Slide Number Placeholder 3">
            <a:extLst>
              <a:ext uri="{FF2B5EF4-FFF2-40B4-BE49-F238E27FC236}">
                <a16:creationId xmlns:a16="http://schemas.microsoft.com/office/drawing/2014/main" id="{3AF1C8F8-0B1E-4E49-9461-36E0E0FDC360}"/>
              </a:ext>
            </a:extLst>
          </p:cNvPr>
          <p:cNvSpPr>
            <a:spLocks noGrp="1"/>
          </p:cNvSpPr>
          <p:nvPr>
            <p:ph type="sldNum" sz="quarter" idx="12"/>
          </p:nvPr>
        </p:nvSpPr>
        <p:spPr/>
        <p:txBody>
          <a:bodyPr/>
          <a:lstStyle/>
          <a:p>
            <a:fld id="{98DD2591-A950-4969-95F0-FB5ADEE756ED}" type="slidenum">
              <a:rPr lang="en-US" smtClean="0"/>
              <a:pPr/>
              <a:t>23</a:t>
            </a:fld>
            <a:endParaRPr lang="en-US" dirty="0"/>
          </a:p>
        </p:txBody>
      </p:sp>
    </p:spTree>
    <p:extLst>
      <p:ext uri="{BB962C8B-B14F-4D97-AF65-F5344CB8AC3E}">
        <p14:creationId xmlns:p14="http://schemas.microsoft.com/office/powerpoint/2010/main" val="7920914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FA68D-7D01-4CC2-92C4-9996A1E5C1BD}"/>
              </a:ext>
            </a:extLst>
          </p:cNvPr>
          <p:cNvSpPr>
            <a:spLocks noGrp="1"/>
          </p:cNvSpPr>
          <p:nvPr>
            <p:ph type="title"/>
          </p:nvPr>
        </p:nvSpPr>
        <p:spPr/>
        <p:txBody>
          <a:bodyPr/>
          <a:lstStyle/>
          <a:p>
            <a:r>
              <a:rPr lang="en-ZA" dirty="0"/>
              <a:t>References</a:t>
            </a:r>
          </a:p>
        </p:txBody>
      </p:sp>
      <p:sp>
        <p:nvSpPr>
          <p:cNvPr id="3" name="Content Placeholder 2">
            <a:extLst>
              <a:ext uri="{FF2B5EF4-FFF2-40B4-BE49-F238E27FC236}">
                <a16:creationId xmlns:a16="http://schemas.microsoft.com/office/drawing/2014/main" id="{8538C8C2-F2A9-4471-85AB-65221A839377}"/>
              </a:ext>
            </a:extLst>
          </p:cNvPr>
          <p:cNvSpPr>
            <a:spLocks noGrp="1"/>
          </p:cNvSpPr>
          <p:nvPr>
            <p:ph idx="1"/>
          </p:nvPr>
        </p:nvSpPr>
        <p:spPr/>
        <p:txBody>
          <a:bodyPr/>
          <a:lstStyle/>
          <a:p>
            <a:r>
              <a:rPr lang="en-ZA" dirty="0"/>
              <a:t>Barnes, J.: “GVC disruptors and the South African automotive industry” Durban Automotive Cluster Executive Development Programme (workshop); B and M Analysts, 2017</a:t>
            </a:r>
          </a:p>
          <a:p>
            <a:r>
              <a:rPr lang="en-ZA" dirty="0"/>
              <a:t>Barnes, J. &amp; Black, A.: “Developing a South African automotive Masterplan to 2035 in the context of Global Value Chain drivers: Lessons for second tier automotive economies,” paper prepared for the GERPISA Colloquium, Paris, France, 14-16 June 2017</a:t>
            </a:r>
          </a:p>
          <a:p>
            <a:r>
              <a:rPr lang="en-ZA" dirty="0"/>
              <a:t>High Level Skills Framework, Automotive Supply Chain Competitiveness Initiative (ASCCI), 2017 </a:t>
            </a:r>
          </a:p>
          <a:p>
            <a:r>
              <a:rPr lang="en-ZA" dirty="0"/>
              <a:t>White, J. &amp; Ellis, S.: “Supplier skills needs assessment and leadership needs analysis project”, Automotive Supply Chain Competitiveness Initiative (ASCCI), 2017</a:t>
            </a:r>
          </a:p>
          <a:p>
            <a:endParaRPr lang="en-ZA" dirty="0"/>
          </a:p>
          <a:p>
            <a:endParaRPr lang="en-ZA" dirty="0"/>
          </a:p>
        </p:txBody>
      </p:sp>
      <p:sp>
        <p:nvSpPr>
          <p:cNvPr id="4" name="Slide Number Placeholder 3">
            <a:extLst>
              <a:ext uri="{FF2B5EF4-FFF2-40B4-BE49-F238E27FC236}">
                <a16:creationId xmlns:a16="http://schemas.microsoft.com/office/drawing/2014/main" id="{1B84FCD0-52D4-4D02-BA12-5A1280FF5E70}"/>
              </a:ext>
            </a:extLst>
          </p:cNvPr>
          <p:cNvSpPr>
            <a:spLocks noGrp="1"/>
          </p:cNvSpPr>
          <p:nvPr>
            <p:ph type="sldNum" sz="quarter" idx="12"/>
          </p:nvPr>
        </p:nvSpPr>
        <p:spPr/>
        <p:txBody>
          <a:bodyPr/>
          <a:lstStyle/>
          <a:p>
            <a:fld id="{98DD2591-A950-4969-95F0-FB5ADEE756ED}" type="slidenum">
              <a:rPr lang="en-US" smtClean="0"/>
              <a:pPr/>
              <a:t>24</a:t>
            </a:fld>
            <a:endParaRPr lang="en-US" dirty="0"/>
          </a:p>
        </p:txBody>
      </p:sp>
    </p:spTree>
    <p:extLst>
      <p:ext uri="{BB962C8B-B14F-4D97-AF65-F5344CB8AC3E}">
        <p14:creationId xmlns:p14="http://schemas.microsoft.com/office/powerpoint/2010/main" val="11468925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6053106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E62CD-4B7D-4BB7-B11E-06F874790D36}"/>
              </a:ext>
            </a:extLst>
          </p:cNvPr>
          <p:cNvSpPr>
            <a:spLocks noGrp="1"/>
          </p:cNvSpPr>
          <p:nvPr>
            <p:ph type="title"/>
          </p:nvPr>
        </p:nvSpPr>
        <p:spPr/>
        <p:txBody>
          <a:bodyPr/>
          <a:lstStyle/>
          <a:p>
            <a:r>
              <a:rPr lang="en-ZA" dirty="0"/>
              <a:t>Appendices</a:t>
            </a:r>
          </a:p>
        </p:txBody>
      </p:sp>
    </p:spTree>
    <p:extLst>
      <p:ext uri="{BB962C8B-B14F-4D97-AF65-F5344CB8AC3E}">
        <p14:creationId xmlns:p14="http://schemas.microsoft.com/office/powerpoint/2010/main" val="19820474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E825AE-E497-417C-9609-C47C8EFE8546}"/>
              </a:ext>
            </a:extLst>
          </p:cNvPr>
          <p:cNvSpPr>
            <a:spLocks noGrp="1"/>
          </p:cNvSpPr>
          <p:nvPr>
            <p:ph type="title"/>
          </p:nvPr>
        </p:nvSpPr>
        <p:spPr/>
        <p:txBody>
          <a:bodyPr>
            <a:normAutofit fontScale="90000"/>
          </a:bodyPr>
          <a:lstStyle/>
          <a:p>
            <a:r>
              <a:rPr lang="en-ZA" dirty="0">
                <a:solidFill>
                  <a:srgbClr val="000000"/>
                </a:solidFill>
                <a:latin typeface="Calibri" panose="020F0502020204030204" pitchFamily="34" charset="0"/>
              </a:rPr>
              <a:t>The SAAM would enable local automotive industry to substantially increase its contribution to the SA economy to 2035, with production, local content &amp; employment growing significantly</a:t>
            </a:r>
            <a:endParaRPr lang="en-ZA" dirty="0"/>
          </a:p>
        </p:txBody>
      </p:sp>
      <p:sp>
        <p:nvSpPr>
          <p:cNvPr id="4" name="Slide Number Placeholder 3">
            <a:extLst>
              <a:ext uri="{FF2B5EF4-FFF2-40B4-BE49-F238E27FC236}">
                <a16:creationId xmlns:a16="http://schemas.microsoft.com/office/drawing/2014/main" id="{6270B438-5107-4B97-BA65-F1BB25BDFB72}"/>
              </a:ext>
            </a:extLst>
          </p:cNvPr>
          <p:cNvSpPr>
            <a:spLocks noGrp="1"/>
          </p:cNvSpPr>
          <p:nvPr>
            <p:ph type="sldNum" sz="quarter" idx="12"/>
          </p:nvPr>
        </p:nvSpPr>
        <p:spPr/>
        <p:txBody>
          <a:bodyPr/>
          <a:lstStyle/>
          <a:p>
            <a:fld id="{98DD2591-A950-4969-95F0-FB5ADEE756ED}" type="slidenum">
              <a:rPr lang="en-US" smtClean="0"/>
              <a:pPr/>
              <a:t>27</a:t>
            </a:fld>
            <a:endParaRPr lang="en-US" dirty="0"/>
          </a:p>
        </p:txBody>
      </p:sp>
      <p:graphicFrame>
        <p:nvGraphicFramePr>
          <p:cNvPr id="7" name="Table 6">
            <a:extLst>
              <a:ext uri="{FF2B5EF4-FFF2-40B4-BE49-F238E27FC236}">
                <a16:creationId xmlns:a16="http://schemas.microsoft.com/office/drawing/2014/main" id="{7360C45E-BE18-4E17-BFFE-EE66181AB2FE}"/>
              </a:ext>
            </a:extLst>
          </p:cNvPr>
          <p:cNvGraphicFramePr>
            <a:graphicFrameLocks noGrp="1"/>
          </p:cNvGraphicFramePr>
          <p:nvPr>
            <p:extLst>
              <p:ext uri="{D42A27DB-BD31-4B8C-83A1-F6EECF244321}">
                <p14:modId xmlns:p14="http://schemas.microsoft.com/office/powerpoint/2010/main" val="3791623799"/>
              </p:ext>
            </p:extLst>
          </p:nvPr>
        </p:nvGraphicFramePr>
        <p:xfrm>
          <a:off x="373631" y="1066801"/>
          <a:ext cx="8423998" cy="4902504"/>
        </p:xfrm>
        <a:graphic>
          <a:graphicData uri="http://schemas.openxmlformats.org/drawingml/2006/table">
            <a:tbl>
              <a:tblPr firstRow="1" firstCol="1" bandRow="1">
                <a:tableStyleId>{5C22544A-7EE6-4342-B048-85BDC9FD1C3A}</a:tableStyleId>
              </a:tblPr>
              <a:tblGrid>
                <a:gridCol w="3315281">
                  <a:extLst>
                    <a:ext uri="{9D8B030D-6E8A-4147-A177-3AD203B41FA5}">
                      <a16:colId xmlns:a16="http://schemas.microsoft.com/office/drawing/2014/main" val="57685304"/>
                    </a:ext>
                  </a:extLst>
                </a:gridCol>
                <a:gridCol w="1231525">
                  <a:extLst>
                    <a:ext uri="{9D8B030D-6E8A-4147-A177-3AD203B41FA5}">
                      <a16:colId xmlns:a16="http://schemas.microsoft.com/office/drawing/2014/main" val="1340069910"/>
                    </a:ext>
                  </a:extLst>
                </a:gridCol>
                <a:gridCol w="927155">
                  <a:extLst>
                    <a:ext uri="{9D8B030D-6E8A-4147-A177-3AD203B41FA5}">
                      <a16:colId xmlns:a16="http://schemas.microsoft.com/office/drawing/2014/main" val="715018365"/>
                    </a:ext>
                  </a:extLst>
                </a:gridCol>
                <a:gridCol w="927155">
                  <a:extLst>
                    <a:ext uri="{9D8B030D-6E8A-4147-A177-3AD203B41FA5}">
                      <a16:colId xmlns:a16="http://schemas.microsoft.com/office/drawing/2014/main" val="1893084309"/>
                    </a:ext>
                  </a:extLst>
                </a:gridCol>
                <a:gridCol w="1011441">
                  <a:extLst>
                    <a:ext uri="{9D8B030D-6E8A-4147-A177-3AD203B41FA5}">
                      <a16:colId xmlns:a16="http://schemas.microsoft.com/office/drawing/2014/main" val="3522307766"/>
                    </a:ext>
                  </a:extLst>
                </a:gridCol>
                <a:gridCol w="1011441">
                  <a:extLst>
                    <a:ext uri="{9D8B030D-6E8A-4147-A177-3AD203B41FA5}">
                      <a16:colId xmlns:a16="http://schemas.microsoft.com/office/drawing/2014/main" val="3005727102"/>
                    </a:ext>
                  </a:extLst>
                </a:gridCol>
              </a:tblGrid>
              <a:tr h="161232">
                <a:tc>
                  <a:txBody>
                    <a:bodyPr/>
                    <a:lstStyle/>
                    <a:p>
                      <a:pPr algn="ctr">
                        <a:lnSpc>
                          <a:spcPct val="107000"/>
                        </a:lnSpc>
                        <a:spcAft>
                          <a:spcPts val="0"/>
                        </a:spcAft>
                      </a:pPr>
                      <a:r>
                        <a:rPr lang="en-ZA" sz="1000">
                          <a:effectLst/>
                        </a:rPr>
                        <a:t>Production</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ZA" sz="1000">
                          <a:effectLst/>
                        </a:rPr>
                        <a:t>2015 (base)</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ZA" sz="1000">
                          <a:effectLst/>
                        </a:rPr>
                        <a:t>2020</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ZA" sz="1000">
                          <a:effectLst/>
                        </a:rPr>
                        <a:t>2025</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ZA" sz="1000">
                          <a:effectLst/>
                        </a:rPr>
                        <a:t>2030</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ZA" sz="1000">
                          <a:effectLst/>
                        </a:rPr>
                        <a:t>2035</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95120267"/>
                  </a:ext>
                </a:extLst>
              </a:tr>
              <a:tr h="163666">
                <a:tc>
                  <a:txBody>
                    <a:bodyPr/>
                    <a:lstStyle/>
                    <a:p>
                      <a:pPr>
                        <a:lnSpc>
                          <a:spcPct val="107000"/>
                        </a:lnSpc>
                        <a:spcAft>
                          <a:spcPts val="0"/>
                        </a:spcAft>
                      </a:pPr>
                      <a:r>
                        <a:rPr lang="en-ZA" sz="1000">
                          <a:effectLst/>
                        </a:rPr>
                        <a:t>Passenger vehicles (units)</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0"/>
                        </a:spcAft>
                      </a:pPr>
                      <a:r>
                        <a:rPr lang="en-ZA" sz="1000">
                          <a:effectLst/>
                        </a:rPr>
                        <a:t>      341,025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449,619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560,308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698,245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870,141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57278141"/>
                  </a:ext>
                </a:extLst>
              </a:tr>
              <a:tr h="161232">
                <a:tc>
                  <a:txBody>
                    <a:bodyPr/>
                    <a:lstStyle/>
                    <a:p>
                      <a:pPr>
                        <a:lnSpc>
                          <a:spcPct val="107000"/>
                        </a:lnSpc>
                        <a:spcAft>
                          <a:spcPts val="0"/>
                        </a:spcAft>
                      </a:pPr>
                      <a:r>
                        <a:rPr lang="en-ZA" sz="1000">
                          <a:effectLst/>
                        </a:rPr>
                        <a:t>PV - local market</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0"/>
                        </a:spcAft>
                      </a:pPr>
                      <a:r>
                        <a:rPr lang="en-ZA" sz="1000">
                          <a:effectLst/>
                        </a:rPr>
                        <a:t>      112,566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118,681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147,898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184,308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229,682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05128724"/>
                  </a:ext>
                </a:extLst>
              </a:tr>
              <a:tr h="161232">
                <a:tc>
                  <a:txBody>
                    <a:bodyPr/>
                    <a:lstStyle/>
                    <a:p>
                      <a:pPr>
                        <a:lnSpc>
                          <a:spcPct val="107000"/>
                        </a:lnSpc>
                        <a:spcAft>
                          <a:spcPts val="0"/>
                        </a:spcAft>
                      </a:pPr>
                      <a:r>
                        <a:rPr lang="en-ZA" sz="1000">
                          <a:effectLst/>
                        </a:rPr>
                        <a:t>PV – exports</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0"/>
                        </a:spcAft>
                      </a:pPr>
                      <a:r>
                        <a:rPr lang="en-ZA" sz="1000">
                          <a:effectLst/>
                        </a:rPr>
                        <a:t>      228,459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330,938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412,409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513,937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640,459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58046139"/>
                  </a:ext>
                </a:extLst>
              </a:tr>
              <a:tr h="327460">
                <a:tc>
                  <a:txBody>
                    <a:bodyPr/>
                    <a:lstStyle/>
                    <a:p>
                      <a:pPr>
                        <a:lnSpc>
                          <a:spcPct val="107000"/>
                        </a:lnSpc>
                        <a:spcAft>
                          <a:spcPts val="0"/>
                        </a:spcAft>
                      </a:pPr>
                      <a:r>
                        <a:rPr lang="en-ZA" sz="1000" dirty="0">
                          <a:effectLst/>
                        </a:rPr>
                        <a:t>PV - local market (%)</a:t>
                      </a:r>
                      <a:endParaRPr lang="en-Z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0"/>
                        </a:spcAft>
                      </a:pPr>
                      <a:r>
                        <a:rPr lang="en-ZA" sz="1000">
                          <a:effectLst/>
                        </a:rPr>
                        <a:t>           33.01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26.40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26.40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26.40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26.40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03083473"/>
                  </a:ext>
                </a:extLst>
              </a:tr>
              <a:tr h="327460">
                <a:tc>
                  <a:txBody>
                    <a:bodyPr/>
                    <a:lstStyle/>
                    <a:p>
                      <a:pPr>
                        <a:lnSpc>
                          <a:spcPct val="107000"/>
                        </a:lnSpc>
                        <a:spcAft>
                          <a:spcPts val="0"/>
                        </a:spcAft>
                      </a:pPr>
                      <a:r>
                        <a:rPr lang="en-ZA" sz="1000">
                          <a:effectLst/>
                        </a:rPr>
                        <a:t>PV - exports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0"/>
                        </a:spcAft>
                      </a:pPr>
                      <a:r>
                        <a:rPr lang="en-ZA" sz="1000">
                          <a:effectLst/>
                        </a:rPr>
                        <a:t>           66.99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dirty="0">
                          <a:effectLst/>
                        </a:rPr>
                        <a:t>     73.60 </a:t>
                      </a:r>
                      <a:endParaRPr lang="en-Z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73.60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73.60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73.60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18793789"/>
                  </a:ext>
                </a:extLst>
              </a:tr>
              <a:tr h="161232">
                <a:tc>
                  <a:txBody>
                    <a:bodyPr/>
                    <a:lstStyle/>
                    <a:p>
                      <a:pPr>
                        <a:lnSpc>
                          <a:spcPct val="107000"/>
                        </a:lnSpc>
                        <a:spcAft>
                          <a:spcPts val="0"/>
                        </a:spcAft>
                      </a:pPr>
                      <a:r>
                        <a:rPr lang="en-ZA" sz="1000">
                          <a:effectLst/>
                        </a:rPr>
                        <a:t>LCVs</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0"/>
                        </a:spcAft>
                      </a:pPr>
                      <a:r>
                        <a:rPr lang="en-ZA" sz="1000">
                          <a:effectLst/>
                        </a:rPr>
                        <a:t>      242,974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286,049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339,737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403,501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479,232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90755515"/>
                  </a:ext>
                </a:extLst>
              </a:tr>
              <a:tr h="161232">
                <a:tc>
                  <a:txBody>
                    <a:bodyPr/>
                    <a:lstStyle/>
                    <a:p>
                      <a:pPr>
                        <a:lnSpc>
                          <a:spcPct val="107000"/>
                        </a:lnSpc>
                        <a:spcAft>
                          <a:spcPts val="0"/>
                        </a:spcAft>
                      </a:pPr>
                      <a:r>
                        <a:rPr lang="en-ZA" sz="1000">
                          <a:effectLst/>
                        </a:rPr>
                        <a:t>LCV - local market</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0"/>
                        </a:spcAft>
                      </a:pPr>
                      <a:r>
                        <a:rPr lang="en-ZA" sz="1000">
                          <a:effectLst/>
                        </a:rPr>
                        <a:t>      140,310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147,459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175,136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208,006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247,046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14114346"/>
                  </a:ext>
                </a:extLst>
              </a:tr>
              <a:tr h="161232">
                <a:tc>
                  <a:txBody>
                    <a:bodyPr/>
                    <a:lstStyle/>
                    <a:p>
                      <a:pPr>
                        <a:lnSpc>
                          <a:spcPct val="107000"/>
                        </a:lnSpc>
                        <a:spcAft>
                          <a:spcPts val="0"/>
                        </a:spcAft>
                      </a:pPr>
                      <a:r>
                        <a:rPr lang="en-ZA" sz="1000">
                          <a:effectLst/>
                        </a:rPr>
                        <a:t>LCV – exports</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0"/>
                        </a:spcAft>
                      </a:pPr>
                      <a:r>
                        <a:rPr lang="en-ZA" sz="1000">
                          <a:effectLst/>
                        </a:rPr>
                        <a:t>      102,664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138,590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164,601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195,495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232,186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86360919"/>
                  </a:ext>
                </a:extLst>
              </a:tr>
              <a:tr h="327460">
                <a:tc>
                  <a:txBody>
                    <a:bodyPr/>
                    <a:lstStyle/>
                    <a:p>
                      <a:pPr>
                        <a:lnSpc>
                          <a:spcPct val="107000"/>
                        </a:lnSpc>
                        <a:spcAft>
                          <a:spcPts val="0"/>
                        </a:spcAft>
                      </a:pPr>
                      <a:r>
                        <a:rPr lang="en-ZA" sz="1000">
                          <a:effectLst/>
                        </a:rPr>
                        <a:t>LCV - local market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0"/>
                        </a:spcAft>
                      </a:pPr>
                      <a:r>
                        <a:rPr lang="en-ZA" sz="1000">
                          <a:effectLst/>
                        </a:rPr>
                        <a:t>           57.75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51.55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51.55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51.55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51.55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69781841"/>
                  </a:ext>
                </a:extLst>
              </a:tr>
              <a:tr h="327460">
                <a:tc>
                  <a:txBody>
                    <a:bodyPr/>
                    <a:lstStyle/>
                    <a:p>
                      <a:pPr>
                        <a:lnSpc>
                          <a:spcPct val="107000"/>
                        </a:lnSpc>
                        <a:spcAft>
                          <a:spcPts val="0"/>
                        </a:spcAft>
                      </a:pPr>
                      <a:r>
                        <a:rPr lang="en-ZA" sz="1000">
                          <a:effectLst/>
                        </a:rPr>
                        <a:t>LCV - exports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0"/>
                        </a:spcAft>
                      </a:pPr>
                      <a:r>
                        <a:rPr lang="en-ZA" sz="1000">
                          <a:effectLst/>
                        </a:rPr>
                        <a:t>           42.25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48.45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48.45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48.45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48.45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49984996"/>
                  </a:ext>
                </a:extLst>
              </a:tr>
              <a:tr h="161232">
                <a:tc>
                  <a:txBody>
                    <a:bodyPr/>
                    <a:lstStyle/>
                    <a:p>
                      <a:pPr>
                        <a:lnSpc>
                          <a:spcPct val="107000"/>
                        </a:lnSpc>
                        <a:spcAft>
                          <a:spcPts val="0"/>
                        </a:spcAft>
                      </a:pPr>
                      <a:r>
                        <a:rPr lang="en-ZA" sz="1000">
                          <a:effectLst/>
                        </a:rPr>
                        <a:t>Light vehicles</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0"/>
                        </a:spcAft>
                      </a:pPr>
                      <a:r>
                        <a:rPr lang="en-ZA" sz="1000">
                          <a:effectLst/>
                        </a:rPr>
                        <a:t>      583,999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735,669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900,044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1,101,746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1,349,373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64316358"/>
                  </a:ext>
                </a:extLst>
              </a:tr>
              <a:tr h="161232">
                <a:tc>
                  <a:txBody>
                    <a:bodyPr/>
                    <a:lstStyle/>
                    <a:p>
                      <a:pPr>
                        <a:lnSpc>
                          <a:spcPct val="107000"/>
                        </a:lnSpc>
                        <a:spcAft>
                          <a:spcPts val="0"/>
                        </a:spcAft>
                      </a:pPr>
                      <a:r>
                        <a:rPr lang="en-ZA" sz="1000">
                          <a:effectLst/>
                        </a:rPr>
                        <a:t>LVs - local market</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0"/>
                        </a:spcAft>
                      </a:pPr>
                      <a:r>
                        <a:rPr lang="en-ZA" sz="1000">
                          <a:effectLst/>
                        </a:rPr>
                        <a:t>      252,876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266,141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323,034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392,315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476,728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58339694"/>
                  </a:ext>
                </a:extLst>
              </a:tr>
              <a:tr h="161232">
                <a:tc>
                  <a:txBody>
                    <a:bodyPr/>
                    <a:lstStyle/>
                    <a:p>
                      <a:pPr>
                        <a:lnSpc>
                          <a:spcPct val="107000"/>
                        </a:lnSpc>
                        <a:spcAft>
                          <a:spcPts val="0"/>
                        </a:spcAft>
                      </a:pPr>
                      <a:r>
                        <a:rPr lang="en-ZA" sz="1000">
                          <a:effectLst/>
                        </a:rPr>
                        <a:t>LVs - exports</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0"/>
                        </a:spcAft>
                      </a:pPr>
                      <a:r>
                        <a:rPr lang="en-ZA" sz="1000">
                          <a:effectLst/>
                        </a:rPr>
                        <a:t>      331,123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469,528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577,010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709,431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872,645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73511165"/>
                  </a:ext>
                </a:extLst>
              </a:tr>
              <a:tr h="327460">
                <a:tc>
                  <a:txBody>
                    <a:bodyPr/>
                    <a:lstStyle/>
                    <a:p>
                      <a:pPr>
                        <a:lnSpc>
                          <a:spcPct val="107000"/>
                        </a:lnSpc>
                        <a:spcAft>
                          <a:spcPts val="0"/>
                        </a:spcAft>
                      </a:pPr>
                      <a:r>
                        <a:rPr lang="en-ZA" sz="1000">
                          <a:effectLst/>
                        </a:rPr>
                        <a:t>LVs - local market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0"/>
                        </a:spcAft>
                      </a:pPr>
                      <a:r>
                        <a:rPr lang="en-ZA" sz="1000">
                          <a:effectLst/>
                        </a:rPr>
                        <a:t>           43.30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36.18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35.89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35.61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35.33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10490720"/>
                  </a:ext>
                </a:extLst>
              </a:tr>
              <a:tr h="327460">
                <a:tc>
                  <a:txBody>
                    <a:bodyPr/>
                    <a:lstStyle/>
                    <a:p>
                      <a:pPr>
                        <a:lnSpc>
                          <a:spcPct val="107000"/>
                        </a:lnSpc>
                        <a:spcAft>
                          <a:spcPts val="0"/>
                        </a:spcAft>
                      </a:pPr>
                      <a:r>
                        <a:rPr lang="en-ZA" sz="1000">
                          <a:effectLst/>
                        </a:rPr>
                        <a:t>LVs - exports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0"/>
                        </a:spcAft>
                      </a:pPr>
                      <a:r>
                        <a:rPr lang="en-ZA" sz="1000">
                          <a:effectLst/>
                        </a:rPr>
                        <a:t>           56.70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63.82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64.11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64.39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64.67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69031644"/>
                  </a:ext>
                </a:extLst>
              </a:tr>
              <a:tr h="161232">
                <a:tc>
                  <a:txBody>
                    <a:bodyPr/>
                    <a:lstStyle/>
                    <a:p>
                      <a:pPr>
                        <a:lnSpc>
                          <a:spcPct val="107000"/>
                        </a:lnSpc>
                        <a:spcAft>
                          <a:spcPts val="0"/>
                        </a:spcAft>
                      </a:pPr>
                      <a:r>
                        <a:rPr lang="en-ZA" sz="1000">
                          <a:effectLst/>
                        </a:rPr>
                        <a:t>M&amp;HCVs</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0"/>
                        </a:spcAft>
                      </a:pPr>
                      <a:r>
                        <a:rPr lang="en-ZA" sz="1000">
                          <a:effectLst/>
                        </a:rPr>
                        <a:t>        24,303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27,353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31,710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36,760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42,615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18399798"/>
                  </a:ext>
                </a:extLst>
              </a:tr>
              <a:tr h="161232">
                <a:tc>
                  <a:txBody>
                    <a:bodyPr/>
                    <a:lstStyle/>
                    <a:p>
                      <a:pPr>
                        <a:lnSpc>
                          <a:spcPct val="107000"/>
                        </a:lnSpc>
                        <a:spcAft>
                          <a:spcPts val="0"/>
                        </a:spcAft>
                      </a:pPr>
                      <a:r>
                        <a:rPr lang="en-ZA" sz="1000">
                          <a:effectLst/>
                        </a:rPr>
                        <a:t>Total</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0"/>
                        </a:spcAft>
                      </a:pPr>
                      <a:r>
                        <a:rPr lang="en-ZA" sz="1000">
                          <a:effectLst/>
                        </a:rPr>
                        <a:t>      608,302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763,022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931,754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1,138,506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1,391,988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22510733"/>
                  </a:ext>
                </a:extLst>
              </a:tr>
              <a:tr h="161232">
                <a:tc>
                  <a:txBody>
                    <a:bodyPr/>
                    <a:lstStyle/>
                    <a:p>
                      <a:pPr>
                        <a:lnSpc>
                          <a:spcPct val="107000"/>
                        </a:lnSpc>
                        <a:spcAft>
                          <a:spcPts val="0"/>
                        </a:spcAft>
                      </a:pPr>
                      <a:r>
                        <a:rPr lang="en-ZA" sz="1000">
                          <a:effectLst/>
                        </a:rPr>
                        <a:t>Avg. value of SA vehicle</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0"/>
                        </a:spcAft>
                      </a:pPr>
                      <a:r>
                        <a:rPr lang="en-ZA" sz="1000">
                          <a:effectLst/>
                        </a:rPr>
                        <a:t>      225,804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225,804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225,804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225,804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225,804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99635760"/>
                  </a:ext>
                </a:extLst>
              </a:tr>
              <a:tr h="163666">
                <a:tc>
                  <a:txBody>
                    <a:bodyPr/>
                    <a:lstStyle/>
                    <a:p>
                      <a:pPr>
                        <a:lnSpc>
                          <a:spcPct val="107000"/>
                        </a:lnSpc>
                        <a:spcAft>
                          <a:spcPts val="0"/>
                        </a:spcAft>
                      </a:pPr>
                      <a:r>
                        <a:rPr lang="en-ZA" sz="1000">
                          <a:effectLst/>
                        </a:rPr>
                        <a:t>Value of production (Rm)</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0"/>
                        </a:spcAft>
                      </a:pPr>
                      <a:r>
                        <a:rPr lang="en-ZA" sz="1000">
                          <a:effectLst/>
                        </a:rPr>
                        <a:t>      137,357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172,293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210,394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257,079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314,317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61883508"/>
                  </a:ext>
                </a:extLst>
              </a:tr>
              <a:tr h="327460">
                <a:tc>
                  <a:txBody>
                    <a:bodyPr/>
                    <a:lstStyle/>
                    <a:p>
                      <a:pPr>
                        <a:lnSpc>
                          <a:spcPct val="107000"/>
                        </a:lnSpc>
                        <a:spcAft>
                          <a:spcPts val="0"/>
                        </a:spcAft>
                      </a:pPr>
                      <a:r>
                        <a:rPr lang="en-ZA" sz="1000">
                          <a:effectLst/>
                        </a:rPr>
                        <a:t>Local content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0"/>
                        </a:spcAft>
                      </a:pPr>
                      <a:r>
                        <a:rPr lang="en-ZA" sz="1000">
                          <a:effectLst/>
                        </a:rPr>
                        <a:t>           38.70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43.18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48.19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53.77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60.00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96806596"/>
                  </a:ext>
                </a:extLst>
              </a:tr>
              <a:tr h="161232">
                <a:tc>
                  <a:txBody>
                    <a:bodyPr/>
                    <a:lstStyle/>
                    <a:p>
                      <a:pPr>
                        <a:lnSpc>
                          <a:spcPct val="107000"/>
                        </a:lnSpc>
                        <a:spcAft>
                          <a:spcPts val="0"/>
                        </a:spcAft>
                      </a:pPr>
                      <a:r>
                        <a:rPr lang="en-ZA" sz="1000">
                          <a:effectLst/>
                        </a:rPr>
                        <a:t>Local content value (Rm)</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0"/>
                        </a:spcAft>
                      </a:pPr>
                      <a:r>
                        <a:rPr lang="en-ZA" sz="1000">
                          <a:effectLst/>
                        </a:rPr>
                        <a:t>        53,157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74,403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101,382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138,231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188,589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72063268"/>
                  </a:ext>
                </a:extLst>
              </a:tr>
              <a:tr h="161232">
                <a:tc>
                  <a:txBody>
                    <a:bodyPr/>
                    <a:lstStyle/>
                    <a:p>
                      <a:pPr>
                        <a:lnSpc>
                          <a:spcPct val="107000"/>
                        </a:lnSpc>
                        <a:spcAft>
                          <a:spcPts val="0"/>
                        </a:spcAft>
                      </a:pPr>
                      <a:r>
                        <a:rPr lang="en-ZA" sz="1000" dirty="0">
                          <a:effectLst/>
                        </a:rPr>
                        <a:t>Employment (productivity adjusted)</a:t>
                      </a:r>
                      <a:endParaRPr lang="en-Z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0"/>
                        </a:spcAft>
                      </a:pPr>
                      <a:r>
                        <a:rPr lang="en-ZA" sz="1000">
                          <a:effectLst/>
                        </a:rPr>
                        <a:t>      112,000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129,570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151,882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a:effectLst/>
                        </a:rPr>
                        <a:t>    182,355 </a:t>
                      </a:r>
                      <a:endParaRPr lang="en-Z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en-ZA" sz="1000" dirty="0">
                          <a:effectLst/>
                        </a:rPr>
                        <a:t>    224,000 </a:t>
                      </a:r>
                      <a:endParaRPr lang="en-Z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54048940"/>
                  </a:ext>
                </a:extLst>
              </a:tr>
            </a:tbl>
          </a:graphicData>
        </a:graphic>
      </p:graphicFrame>
      <p:sp>
        <p:nvSpPr>
          <p:cNvPr id="10" name="TextBox 9">
            <a:extLst>
              <a:ext uri="{FF2B5EF4-FFF2-40B4-BE49-F238E27FC236}">
                <a16:creationId xmlns:a16="http://schemas.microsoft.com/office/drawing/2014/main" id="{6D556943-55B5-4F4A-8E1B-4DED42D35E3F}"/>
              </a:ext>
            </a:extLst>
          </p:cNvPr>
          <p:cNvSpPr txBox="1"/>
          <p:nvPr/>
        </p:nvSpPr>
        <p:spPr>
          <a:xfrm>
            <a:off x="307699" y="6034361"/>
            <a:ext cx="8489930" cy="461665"/>
          </a:xfrm>
          <a:prstGeom prst="rect">
            <a:avLst/>
          </a:prstGeom>
          <a:noFill/>
          <a:ln>
            <a:noFill/>
          </a:ln>
        </p:spPr>
        <p:txBody>
          <a:bodyPr wrap="square" rtlCol="0">
            <a:spAutoFit/>
          </a:bodyPr>
          <a:lstStyle/>
          <a:p>
            <a:r>
              <a:rPr lang="en-ZA" sz="1200" dirty="0"/>
              <a:t>Source: Barnes, J. &amp; Black, A.: “Developing a South African automotive Masterplan to 2035 in the context of Global Value Chain drivers: Lessons for second tier automotive economies” (2017)</a:t>
            </a:r>
          </a:p>
        </p:txBody>
      </p:sp>
    </p:spTree>
    <p:extLst>
      <p:ext uri="{BB962C8B-B14F-4D97-AF65-F5344CB8AC3E}">
        <p14:creationId xmlns:p14="http://schemas.microsoft.com/office/powerpoint/2010/main" val="14836409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Disruptor 1: Alternative engine technologies are rapidly evolving</a:t>
            </a:r>
          </a:p>
        </p:txBody>
      </p:sp>
      <p:sp>
        <p:nvSpPr>
          <p:cNvPr id="4" name="Slide Number Placeholder 3"/>
          <p:cNvSpPr>
            <a:spLocks noGrp="1"/>
          </p:cNvSpPr>
          <p:nvPr>
            <p:ph type="sldNum" sz="quarter" idx="12"/>
          </p:nvPr>
        </p:nvSpPr>
        <p:spPr>
          <a:xfrm>
            <a:off x="373632" y="6492875"/>
            <a:ext cx="2217168" cy="365125"/>
          </a:xfrm>
        </p:spPr>
        <p:txBody>
          <a:bodyPr/>
          <a:lstStyle/>
          <a:p>
            <a:fld id="{98DD2591-A950-4969-95F0-FB5ADEE756ED}" type="slidenum">
              <a:rPr lang="en-US" smtClean="0"/>
              <a:pPr/>
              <a:t>28</a:t>
            </a:fld>
            <a:endParaRPr lang="en-US" dirty="0"/>
          </a:p>
        </p:txBody>
      </p:sp>
      <p:sp>
        <p:nvSpPr>
          <p:cNvPr id="11" name="Rectangle: Rounded Corners 10">
            <a:extLst>
              <a:ext uri="{FF2B5EF4-FFF2-40B4-BE49-F238E27FC236}">
                <a16:creationId xmlns:a16="http://schemas.microsoft.com/office/drawing/2014/main" id="{3FA0DA15-D95A-41F1-90A1-17E03051C49E}"/>
              </a:ext>
            </a:extLst>
          </p:cNvPr>
          <p:cNvSpPr/>
          <p:nvPr/>
        </p:nvSpPr>
        <p:spPr>
          <a:xfrm>
            <a:off x="402208" y="1928400"/>
            <a:ext cx="2520000" cy="4320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lvl="0" indent="-171450" algn="ctr">
              <a:buFont typeface="Arial" panose="020B0604020202020204" pitchFamily="34" charset="0"/>
              <a:buChar char="•"/>
            </a:pPr>
            <a:r>
              <a:rPr lang="en-ZA" sz="1200" dirty="0"/>
              <a:t>The move to is projected to gather pace as Plug-in hybrid electric vehicles (PHEVs), then battery electric vehicles (BEVs),battery costs plummet and regulations tighten. </a:t>
            </a:r>
          </a:p>
          <a:p>
            <a:pPr marL="171450" lvl="0" indent="-171450" algn="ctr">
              <a:buFont typeface="Arial" panose="020B0604020202020204" pitchFamily="34" charset="0"/>
              <a:buChar char="•"/>
            </a:pPr>
            <a:r>
              <a:rPr lang="en-ZA" sz="1200" dirty="0"/>
              <a:t>Bloomberg NEF (2016) predict EVs will comprise 5% of global vehicle sales by 2022, rising to 35% by 2040.</a:t>
            </a:r>
          </a:p>
          <a:p>
            <a:pPr marL="171450" lvl="0" indent="-171450" algn="ctr">
              <a:buFont typeface="Arial" panose="020B0604020202020204" pitchFamily="34" charset="0"/>
              <a:buChar char="•"/>
            </a:pPr>
            <a:r>
              <a:rPr lang="en-ZA" sz="1200" dirty="0"/>
              <a:t>Global OEMs are rapidly introducing EV models, e.g. Nissan expects 20% of its EU sales to be EVs by 2020.</a:t>
            </a:r>
          </a:p>
          <a:p>
            <a:pPr marL="171450" lvl="0" indent="-171450" algn="ctr">
              <a:buFont typeface="Arial" panose="020B0604020202020204" pitchFamily="34" charset="0"/>
              <a:buChar char="•"/>
            </a:pPr>
            <a:r>
              <a:rPr lang="en-ZA" sz="1200" dirty="0"/>
              <a:t>China’s EV market already exceeds 400,000 units with the government planning quotas requiring that 8% of vehicles sold are BEVs/PHEVs . </a:t>
            </a:r>
            <a:endParaRPr lang="en-ZA" sz="1200" dirty="0">
              <a:solidFill>
                <a:schemeClr val="bg1">
                  <a:lumMod val="95000"/>
                </a:schemeClr>
              </a:solidFill>
            </a:endParaRPr>
          </a:p>
        </p:txBody>
      </p:sp>
      <p:sp>
        <p:nvSpPr>
          <p:cNvPr id="12" name="Rectangle: Rounded Corners 11">
            <a:extLst>
              <a:ext uri="{FF2B5EF4-FFF2-40B4-BE49-F238E27FC236}">
                <a16:creationId xmlns:a16="http://schemas.microsoft.com/office/drawing/2014/main" id="{D99E8626-FDA2-41E8-99BE-95A7FE57BBE9}"/>
              </a:ext>
            </a:extLst>
          </p:cNvPr>
          <p:cNvSpPr/>
          <p:nvPr/>
        </p:nvSpPr>
        <p:spPr>
          <a:xfrm>
            <a:off x="6245632" y="1928400"/>
            <a:ext cx="2520000" cy="4320000"/>
          </a:xfrm>
          <a:prstGeom prst="roundRect">
            <a:avLst/>
          </a:prstGeom>
          <a:solidFill>
            <a:srgbClr val="AAAD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lvl="0" indent="-171450" algn="ctr">
              <a:buFont typeface="Arial" panose="020B0604020202020204" pitchFamily="34" charset="0"/>
              <a:buChar char="•"/>
            </a:pPr>
            <a:r>
              <a:rPr lang="en-ZA" sz="1200" dirty="0">
                <a:solidFill>
                  <a:schemeClr val="tx1"/>
                </a:solidFill>
              </a:rPr>
              <a:t>What does this mean for SA?</a:t>
            </a:r>
          </a:p>
          <a:p>
            <a:pPr marL="171450" lvl="0" indent="-171450" algn="ctr">
              <a:buFont typeface="Arial" panose="020B0604020202020204" pitchFamily="34" charset="0"/>
              <a:buChar char="•"/>
            </a:pPr>
            <a:endParaRPr lang="en-ZA" sz="1200" dirty="0">
              <a:solidFill>
                <a:schemeClr val="tx1"/>
              </a:solidFill>
            </a:endParaRPr>
          </a:p>
          <a:p>
            <a:pPr marL="171450" lvl="0" indent="-171450" algn="ctr">
              <a:buFont typeface="Arial" panose="020B0604020202020204" pitchFamily="34" charset="0"/>
              <a:buChar char="•"/>
            </a:pPr>
            <a:r>
              <a:rPr lang="en-ZA" sz="1200" dirty="0">
                <a:solidFill>
                  <a:schemeClr val="tx1"/>
                </a:solidFill>
              </a:rPr>
              <a:t> Only 574 PHEVs were sold in 2016, along with a handful of BEVs. </a:t>
            </a:r>
          </a:p>
          <a:p>
            <a:pPr marL="171450" lvl="0" indent="-171450" algn="ctr">
              <a:buFont typeface="Arial" panose="020B0604020202020204" pitchFamily="34" charset="0"/>
              <a:buChar char="•"/>
            </a:pPr>
            <a:endParaRPr lang="en-ZA" sz="1200" dirty="0">
              <a:solidFill>
                <a:schemeClr val="tx1"/>
              </a:solidFill>
            </a:endParaRPr>
          </a:p>
          <a:p>
            <a:pPr marL="171450" lvl="0" indent="-171450" algn="ctr">
              <a:buFont typeface="Arial" panose="020B0604020202020204" pitchFamily="34" charset="0"/>
              <a:buChar char="•"/>
            </a:pPr>
            <a:r>
              <a:rPr lang="en-ZA" sz="1200" dirty="0">
                <a:solidFill>
                  <a:schemeClr val="tx1"/>
                </a:solidFill>
              </a:rPr>
              <a:t>Regionally, SSA markets are dominated by pre-owned petrol or diesel powered import sales. </a:t>
            </a:r>
          </a:p>
          <a:p>
            <a:pPr marL="171450" lvl="0" indent="-171450" algn="ctr">
              <a:buFont typeface="Arial" panose="020B0604020202020204" pitchFamily="34" charset="0"/>
              <a:buChar char="•"/>
            </a:pPr>
            <a:endParaRPr lang="en-ZA" sz="1200" dirty="0">
              <a:solidFill>
                <a:schemeClr val="tx1"/>
              </a:solidFill>
            </a:endParaRPr>
          </a:p>
          <a:p>
            <a:pPr marL="171450" lvl="0" indent="-171450" algn="ctr">
              <a:buFont typeface="Arial" panose="020B0604020202020204" pitchFamily="34" charset="0"/>
              <a:buChar char="•"/>
            </a:pPr>
            <a:r>
              <a:rPr lang="en-ZA" sz="1200" dirty="0">
                <a:solidFill>
                  <a:schemeClr val="tx1"/>
                </a:solidFill>
              </a:rPr>
              <a:t>What will SA’s conversion rate to PHEVs and BEVs look like? </a:t>
            </a:r>
          </a:p>
        </p:txBody>
      </p:sp>
      <p:sp>
        <p:nvSpPr>
          <p:cNvPr id="13" name="Rectangle: Rounded Corners 12">
            <a:extLst>
              <a:ext uri="{FF2B5EF4-FFF2-40B4-BE49-F238E27FC236}">
                <a16:creationId xmlns:a16="http://schemas.microsoft.com/office/drawing/2014/main" id="{675DDBB6-9BE6-4279-ADF9-1AAAAD938C16}"/>
              </a:ext>
            </a:extLst>
          </p:cNvPr>
          <p:cNvSpPr/>
          <p:nvPr/>
        </p:nvSpPr>
        <p:spPr>
          <a:xfrm>
            <a:off x="3356108" y="1934701"/>
            <a:ext cx="2520000" cy="4320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lvl="0" indent="-171450" algn="ctr">
              <a:buFont typeface="Arial" panose="020B0604020202020204" pitchFamily="34" charset="0"/>
              <a:buChar char="•"/>
            </a:pPr>
            <a:r>
              <a:rPr lang="en-ZA" sz="1200" dirty="0"/>
              <a:t>Is the auto industry running on one development track, with different economies starting from different positions on the same track? </a:t>
            </a:r>
          </a:p>
          <a:p>
            <a:pPr marL="171450" lvl="0" indent="-171450" algn="ctr">
              <a:buFont typeface="Arial" panose="020B0604020202020204" pitchFamily="34" charset="0"/>
              <a:buChar char="•"/>
            </a:pPr>
            <a:endParaRPr lang="en-ZA" sz="1200" dirty="0"/>
          </a:p>
          <a:p>
            <a:pPr marL="171450" lvl="0" indent="-171450" algn="ctr">
              <a:buFont typeface="Arial" panose="020B0604020202020204" pitchFamily="34" charset="0"/>
              <a:buChar char="•"/>
            </a:pPr>
            <a:r>
              <a:rPr lang="en-ZA" sz="1200" dirty="0"/>
              <a:t>Or are there two tracks?</a:t>
            </a:r>
            <a:endParaRPr lang="en-ZA" sz="1200" dirty="0">
              <a:solidFill>
                <a:schemeClr val="bg1">
                  <a:lumMod val="95000"/>
                </a:schemeClr>
              </a:solidFill>
            </a:endParaRPr>
          </a:p>
        </p:txBody>
      </p:sp>
      <p:pic>
        <p:nvPicPr>
          <p:cNvPr id="16" name="Graphic 15">
            <a:extLst>
              <a:ext uri="{FF2B5EF4-FFF2-40B4-BE49-F238E27FC236}">
                <a16:creationId xmlns:a16="http://schemas.microsoft.com/office/drawing/2014/main" id="{AD9883B9-0E44-4DF6-B6BF-37571ED747B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28210" y="1128300"/>
            <a:ext cx="639440" cy="685800"/>
          </a:xfrm>
          <a:prstGeom prst="rect">
            <a:avLst/>
          </a:prstGeom>
        </p:spPr>
      </p:pic>
      <p:pic>
        <p:nvPicPr>
          <p:cNvPr id="18" name="Graphic 17" descr="Arrow: Counterclockwise curve">
            <a:extLst>
              <a:ext uri="{FF2B5EF4-FFF2-40B4-BE49-F238E27FC236}">
                <a16:creationId xmlns:a16="http://schemas.microsoft.com/office/drawing/2014/main" id="{2E2D0B24-4034-4210-B375-56BBCD9612F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5400000">
            <a:off x="4117676" y="976900"/>
            <a:ext cx="685800" cy="685800"/>
          </a:xfrm>
          <a:prstGeom prst="rect">
            <a:avLst/>
          </a:prstGeom>
        </p:spPr>
      </p:pic>
      <p:pic>
        <p:nvPicPr>
          <p:cNvPr id="19" name="Graphic 18" descr="High Voltage">
            <a:extLst>
              <a:ext uri="{FF2B5EF4-FFF2-40B4-BE49-F238E27FC236}">
                <a16:creationId xmlns:a16="http://schemas.microsoft.com/office/drawing/2014/main" id="{A5D4370D-5EE9-4807-A307-FFB284F8E6C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276350" y="1045385"/>
            <a:ext cx="685800" cy="685800"/>
          </a:xfrm>
          <a:prstGeom prst="rect">
            <a:avLst/>
          </a:prstGeom>
        </p:spPr>
      </p:pic>
      <p:pic>
        <p:nvPicPr>
          <p:cNvPr id="20" name="Graphic 19" descr="Arrow: Counterclockwise curve">
            <a:extLst>
              <a:ext uri="{FF2B5EF4-FFF2-40B4-BE49-F238E27FC236}">
                <a16:creationId xmlns:a16="http://schemas.microsoft.com/office/drawing/2014/main" id="{41B189B2-7D7D-48BF-8A34-4DE7BAC576A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5400000" flipH="1">
            <a:off x="4143076" y="1216952"/>
            <a:ext cx="635000" cy="635000"/>
          </a:xfrm>
          <a:prstGeom prst="rect">
            <a:avLst/>
          </a:prstGeom>
        </p:spPr>
      </p:pic>
    </p:spTree>
    <p:extLst>
      <p:ext uri="{BB962C8B-B14F-4D97-AF65-F5344CB8AC3E}">
        <p14:creationId xmlns:p14="http://schemas.microsoft.com/office/powerpoint/2010/main" val="11578478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Disruptor 2: Green manufacturing requirements are becoming more onerous</a:t>
            </a:r>
          </a:p>
        </p:txBody>
      </p:sp>
      <p:sp>
        <p:nvSpPr>
          <p:cNvPr id="4" name="Slide Number Placeholder 3"/>
          <p:cNvSpPr>
            <a:spLocks noGrp="1"/>
          </p:cNvSpPr>
          <p:nvPr>
            <p:ph type="sldNum" sz="quarter" idx="12"/>
          </p:nvPr>
        </p:nvSpPr>
        <p:spPr>
          <a:xfrm>
            <a:off x="373632" y="6492875"/>
            <a:ext cx="2217168" cy="365125"/>
          </a:xfrm>
        </p:spPr>
        <p:txBody>
          <a:bodyPr/>
          <a:lstStyle/>
          <a:p>
            <a:fld id="{98DD2591-A950-4969-95F0-FB5ADEE756ED}" type="slidenum">
              <a:rPr lang="en-US" smtClean="0"/>
              <a:pPr/>
              <a:t>29</a:t>
            </a:fld>
            <a:endParaRPr lang="en-US" dirty="0"/>
          </a:p>
        </p:txBody>
      </p:sp>
      <p:sp>
        <p:nvSpPr>
          <p:cNvPr id="11" name="Rectangle: Rounded Corners 10">
            <a:extLst>
              <a:ext uri="{FF2B5EF4-FFF2-40B4-BE49-F238E27FC236}">
                <a16:creationId xmlns:a16="http://schemas.microsoft.com/office/drawing/2014/main" id="{3FA0DA15-D95A-41F1-90A1-17E03051C49E}"/>
              </a:ext>
            </a:extLst>
          </p:cNvPr>
          <p:cNvSpPr/>
          <p:nvPr/>
        </p:nvSpPr>
        <p:spPr>
          <a:xfrm>
            <a:off x="402208" y="1928400"/>
            <a:ext cx="2520000" cy="4320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lvl="0" indent="-171450" algn="ctr">
              <a:buFont typeface="Arial" panose="020B0604020202020204" pitchFamily="34" charset="0"/>
              <a:buChar char="•"/>
            </a:pPr>
            <a:r>
              <a:rPr lang="en-ZA" sz="1200" dirty="0">
                <a:solidFill>
                  <a:schemeClr val="bg1">
                    <a:lumMod val="95000"/>
                  </a:schemeClr>
                </a:solidFill>
                <a:latin typeface="Calibri" panose="020F0502020204030204" pitchFamily="34" charset="0"/>
              </a:rPr>
              <a:t>ISO14000  is a management requirement within auto GVCs</a:t>
            </a:r>
          </a:p>
          <a:p>
            <a:pPr lvl="0" algn="ctr"/>
            <a:endParaRPr lang="en-ZA" sz="1200" dirty="0">
              <a:solidFill>
                <a:schemeClr val="bg1">
                  <a:lumMod val="95000"/>
                </a:schemeClr>
              </a:solidFill>
              <a:latin typeface="Calibri" panose="020F0502020204030204" pitchFamily="34" charset="0"/>
            </a:endParaRPr>
          </a:p>
          <a:p>
            <a:pPr marL="171450" lvl="0" indent="-171450" algn="ctr">
              <a:buFont typeface="Arial" panose="020B0604020202020204" pitchFamily="34" charset="0"/>
              <a:buChar char="•"/>
            </a:pPr>
            <a:r>
              <a:rPr lang="en-ZA" sz="1200" dirty="0">
                <a:solidFill>
                  <a:schemeClr val="bg1">
                    <a:lumMod val="95000"/>
                  </a:schemeClr>
                </a:solidFill>
                <a:latin typeface="Calibri" panose="020F0502020204030204" pitchFamily="34" charset="0"/>
              </a:rPr>
              <a:t>However, the industry in developed economies (and China, India, etc.) is also under pressure to secure carbon neutrality.</a:t>
            </a:r>
          </a:p>
          <a:p>
            <a:pPr lvl="0" algn="ctr"/>
            <a:r>
              <a:rPr lang="en-ZA" sz="1200" dirty="0">
                <a:solidFill>
                  <a:schemeClr val="bg1">
                    <a:lumMod val="95000"/>
                  </a:schemeClr>
                </a:solidFill>
                <a:latin typeface="Calibri" panose="020F0502020204030204" pitchFamily="34" charset="0"/>
              </a:rPr>
              <a:t> </a:t>
            </a:r>
          </a:p>
          <a:p>
            <a:pPr marL="171450" lvl="0" indent="-171450" algn="ctr">
              <a:buFont typeface="Arial" panose="020B0604020202020204" pitchFamily="34" charset="0"/>
              <a:buChar char="•"/>
            </a:pPr>
            <a:r>
              <a:rPr lang="en-ZA" sz="1200" dirty="0">
                <a:solidFill>
                  <a:schemeClr val="bg1">
                    <a:lumMod val="95000"/>
                  </a:schemeClr>
                </a:solidFill>
                <a:latin typeface="Calibri" panose="020F0502020204030204" pitchFamily="34" charset="0"/>
              </a:rPr>
              <a:t>Firms urged to eliminate the use of materials that damage the environment (in terms of not being recyclable and therefore filling landfills, or having in-use or post-use contaminants)</a:t>
            </a:r>
            <a:endParaRPr lang="en-ZA" sz="1200" dirty="0">
              <a:solidFill>
                <a:schemeClr val="bg1">
                  <a:lumMod val="95000"/>
                </a:schemeClr>
              </a:solidFill>
            </a:endParaRPr>
          </a:p>
        </p:txBody>
      </p:sp>
      <p:sp>
        <p:nvSpPr>
          <p:cNvPr id="12" name="Rectangle: Rounded Corners 11">
            <a:extLst>
              <a:ext uri="{FF2B5EF4-FFF2-40B4-BE49-F238E27FC236}">
                <a16:creationId xmlns:a16="http://schemas.microsoft.com/office/drawing/2014/main" id="{D99E8626-FDA2-41E8-99BE-95A7FE57BBE9}"/>
              </a:ext>
            </a:extLst>
          </p:cNvPr>
          <p:cNvSpPr/>
          <p:nvPr/>
        </p:nvSpPr>
        <p:spPr>
          <a:xfrm>
            <a:off x="3306297" y="1928400"/>
            <a:ext cx="2520000" cy="4320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gn="ctr">
              <a:buFont typeface="Arial" panose="020B0604020202020204" pitchFamily="34" charset="0"/>
              <a:buChar char="•"/>
            </a:pPr>
            <a:r>
              <a:rPr lang="en-ZA" sz="1200" dirty="0">
                <a:solidFill>
                  <a:schemeClr val="bg1">
                    <a:lumMod val="95000"/>
                  </a:schemeClr>
                </a:solidFill>
                <a:latin typeface="Calibri" panose="020F0502020204030204" pitchFamily="34" charset="0"/>
              </a:rPr>
              <a:t>Developing economy production with only a small output into developed markets will need to conform to new requirements &gt;&gt; major consequences for Tier 2 auto economy producers. </a:t>
            </a:r>
          </a:p>
          <a:p>
            <a:pPr marL="171450" indent="-171450" algn="ctr">
              <a:buFont typeface="Arial" panose="020B0604020202020204" pitchFamily="34" charset="0"/>
              <a:buChar char="•"/>
            </a:pPr>
            <a:endParaRPr lang="en-ZA" sz="1200" dirty="0">
              <a:solidFill>
                <a:schemeClr val="bg1">
                  <a:lumMod val="95000"/>
                </a:schemeClr>
              </a:solidFill>
              <a:latin typeface="Calibri" panose="020F0502020204030204" pitchFamily="34" charset="0"/>
            </a:endParaRPr>
          </a:p>
          <a:p>
            <a:pPr marL="171450" indent="-171450" algn="ctr">
              <a:buFont typeface="Arial" panose="020B0604020202020204" pitchFamily="34" charset="0"/>
              <a:buChar char="•"/>
            </a:pPr>
            <a:r>
              <a:rPr lang="en-ZA" sz="1200" dirty="0">
                <a:solidFill>
                  <a:schemeClr val="bg1">
                    <a:lumMod val="95000"/>
                  </a:schemeClr>
                </a:solidFill>
                <a:latin typeface="Calibri" panose="020F0502020204030204" pitchFamily="34" charset="0"/>
              </a:rPr>
              <a:t>Local content at SA OEMs is low for various reasons, but one is conforming with developed economy market requirements. </a:t>
            </a:r>
          </a:p>
          <a:p>
            <a:pPr marL="171450" indent="-171450" algn="ctr">
              <a:buFont typeface="Arial" panose="020B0604020202020204" pitchFamily="34" charset="0"/>
              <a:buChar char="•"/>
            </a:pPr>
            <a:endParaRPr lang="en-ZA" sz="1200" dirty="0">
              <a:solidFill>
                <a:schemeClr val="bg1">
                  <a:lumMod val="95000"/>
                </a:schemeClr>
              </a:solidFill>
              <a:latin typeface="Calibri" panose="020F0502020204030204" pitchFamily="34" charset="0"/>
            </a:endParaRPr>
          </a:p>
          <a:p>
            <a:pPr marL="171450" indent="-171450" algn="ctr">
              <a:buFont typeface="Arial" panose="020B0604020202020204" pitchFamily="34" charset="0"/>
              <a:buChar char="•"/>
            </a:pPr>
            <a:r>
              <a:rPr lang="en-ZA" sz="1200" dirty="0">
                <a:solidFill>
                  <a:schemeClr val="bg1">
                    <a:lumMod val="95000"/>
                  </a:schemeClr>
                </a:solidFill>
                <a:latin typeface="Calibri" panose="020F0502020204030204" pitchFamily="34" charset="0"/>
              </a:rPr>
              <a:t>OEMs can only source locally when full legal conformance with their most onerous market supplied is assured; e.g. EU ELV legislation. </a:t>
            </a:r>
          </a:p>
        </p:txBody>
      </p:sp>
      <p:pic>
        <p:nvPicPr>
          <p:cNvPr id="16" name="Graphic 15" descr="Deciduous tree">
            <a:extLst>
              <a:ext uri="{FF2B5EF4-FFF2-40B4-BE49-F238E27FC236}">
                <a16:creationId xmlns:a16="http://schemas.microsoft.com/office/drawing/2014/main" id="{AD9883B9-0E44-4DF6-B6BF-37571ED747B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229100" y="1045385"/>
            <a:ext cx="685800" cy="685800"/>
          </a:xfrm>
          <a:prstGeom prst="rect">
            <a:avLst/>
          </a:prstGeom>
        </p:spPr>
      </p:pic>
      <p:pic>
        <p:nvPicPr>
          <p:cNvPr id="15" name="Graphic 14" descr="Recycle">
            <a:extLst>
              <a:ext uri="{FF2B5EF4-FFF2-40B4-BE49-F238E27FC236}">
                <a16:creationId xmlns:a16="http://schemas.microsoft.com/office/drawing/2014/main" id="{C4D9391D-DB0D-4786-9EE4-86090F8F811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276350" y="1045385"/>
            <a:ext cx="685800" cy="685800"/>
          </a:xfrm>
          <a:prstGeom prst="rect">
            <a:avLst/>
          </a:prstGeom>
        </p:spPr>
      </p:pic>
      <p:sp>
        <p:nvSpPr>
          <p:cNvPr id="19" name="Rectangle: Rounded Corners 18">
            <a:extLst>
              <a:ext uri="{FF2B5EF4-FFF2-40B4-BE49-F238E27FC236}">
                <a16:creationId xmlns:a16="http://schemas.microsoft.com/office/drawing/2014/main" id="{DD3A576B-CACF-47B0-9177-A75940FA40C0}"/>
              </a:ext>
            </a:extLst>
          </p:cNvPr>
          <p:cNvSpPr/>
          <p:nvPr/>
        </p:nvSpPr>
        <p:spPr>
          <a:xfrm>
            <a:off x="6221792" y="1928400"/>
            <a:ext cx="2520000" cy="4320000"/>
          </a:xfrm>
          <a:prstGeom prst="roundRect">
            <a:avLst/>
          </a:prstGeom>
          <a:solidFill>
            <a:srgbClr val="AAAD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lvl="0" indent="-171450" algn="ctr">
              <a:buFont typeface="Arial" panose="020B0604020202020204" pitchFamily="34" charset="0"/>
              <a:buChar char="•"/>
            </a:pPr>
            <a:r>
              <a:rPr lang="en-ZA" sz="1200" dirty="0">
                <a:solidFill>
                  <a:schemeClr val="tx1"/>
                </a:solidFill>
                <a:latin typeface="Calibri" panose="020F0502020204030204" pitchFamily="34" charset="0"/>
              </a:rPr>
              <a:t>As requirements become more onerous, what are the consequences for Tier 2 auto economies like SA? </a:t>
            </a:r>
          </a:p>
          <a:p>
            <a:pPr marL="171450" lvl="0" indent="-171450" algn="ctr">
              <a:buFont typeface="Arial" panose="020B0604020202020204" pitchFamily="34" charset="0"/>
              <a:buChar char="•"/>
            </a:pPr>
            <a:endParaRPr lang="en-ZA" sz="1200" dirty="0">
              <a:solidFill>
                <a:schemeClr val="tx1"/>
              </a:solidFill>
              <a:latin typeface="Calibri" panose="020F0502020204030204" pitchFamily="34" charset="0"/>
            </a:endParaRPr>
          </a:p>
          <a:p>
            <a:pPr marL="171450" lvl="0" indent="-171450" algn="ctr">
              <a:buFont typeface="Arial" panose="020B0604020202020204" pitchFamily="34" charset="0"/>
              <a:buChar char="•"/>
            </a:pPr>
            <a:r>
              <a:rPr lang="en-ZA" sz="1200" dirty="0">
                <a:solidFill>
                  <a:schemeClr val="tx1"/>
                </a:solidFill>
                <a:latin typeface="Calibri" panose="020F0502020204030204" pitchFamily="34" charset="0"/>
              </a:rPr>
              <a:t>Will the costs of compliance continue to rise in future, thereby jeopardizing vehicle and component export contracts - and potentially placing local production under threat?</a:t>
            </a:r>
          </a:p>
          <a:p>
            <a:pPr lvl="0" algn="ctr"/>
            <a:endParaRPr lang="en-ZA" sz="1200" dirty="0">
              <a:solidFill>
                <a:schemeClr val="tx1"/>
              </a:solidFill>
              <a:latin typeface="Calibri" panose="020F0502020204030204" pitchFamily="34" charset="0"/>
            </a:endParaRPr>
          </a:p>
          <a:p>
            <a:pPr marL="171450" lvl="0" indent="-171450" algn="ctr">
              <a:buFont typeface="Arial" panose="020B0604020202020204" pitchFamily="34" charset="0"/>
              <a:buChar char="•"/>
            </a:pPr>
            <a:r>
              <a:rPr lang="en-ZA" sz="1200" dirty="0">
                <a:solidFill>
                  <a:schemeClr val="tx1"/>
                </a:solidFill>
                <a:latin typeface="Calibri" panose="020F0502020204030204" pitchFamily="34" charset="0"/>
              </a:rPr>
              <a:t>If SA firms cannot demonstrate their use of compliant materials, the alternative is imports</a:t>
            </a:r>
            <a:r>
              <a:rPr lang="en-ZA" sz="1600" dirty="0">
                <a:solidFill>
                  <a:schemeClr val="tx1"/>
                </a:solidFill>
                <a:latin typeface="Calibri" panose="020F0502020204030204" pitchFamily="34" charset="0"/>
              </a:rPr>
              <a:t>.</a:t>
            </a:r>
          </a:p>
        </p:txBody>
      </p:sp>
      <p:pic>
        <p:nvPicPr>
          <p:cNvPr id="20" name="Graphic 15">
            <a:extLst>
              <a:ext uri="{FF2B5EF4-FFF2-40B4-BE49-F238E27FC236}">
                <a16:creationId xmlns:a16="http://schemas.microsoft.com/office/drawing/2014/main" id="{1D47297A-8E3F-48B4-8292-17BC6A741EFA}"/>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173914" y="1070562"/>
            <a:ext cx="639440" cy="685800"/>
          </a:xfrm>
          <a:prstGeom prst="rect">
            <a:avLst/>
          </a:prstGeom>
        </p:spPr>
      </p:pic>
    </p:spTree>
    <p:extLst>
      <p:ext uri="{BB962C8B-B14F-4D97-AF65-F5344CB8AC3E}">
        <p14:creationId xmlns:p14="http://schemas.microsoft.com/office/powerpoint/2010/main" val="27888694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B9DCE-79AA-44FF-BF8E-D6E56314A5B5}"/>
              </a:ext>
            </a:extLst>
          </p:cNvPr>
          <p:cNvSpPr>
            <a:spLocks noGrp="1"/>
          </p:cNvSpPr>
          <p:nvPr>
            <p:ph type="title"/>
          </p:nvPr>
        </p:nvSpPr>
        <p:spPr/>
        <p:txBody>
          <a:bodyPr>
            <a:normAutofit/>
          </a:bodyPr>
          <a:lstStyle/>
          <a:p>
            <a:r>
              <a:rPr lang="en-GB" dirty="0"/>
              <a:t>1. Project overview</a:t>
            </a:r>
          </a:p>
        </p:txBody>
      </p:sp>
    </p:spTree>
    <p:extLst>
      <p:ext uri="{BB962C8B-B14F-4D97-AF65-F5344CB8AC3E}">
        <p14:creationId xmlns:p14="http://schemas.microsoft.com/office/powerpoint/2010/main" val="20903099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21" name="Graphic 15">
            <a:extLst>
              <a:ext uri="{FF2B5EF4-FFF2-40B4-BE49-F238E27FC236}">
                <a16:creationId xmlns:a16="http://schemas.microsoft.com/office/drawing/2014/main" id="{D1962B9F-67C1-45AC-9F6F-D42794F4ADE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00900" y="1045385"/>
            <a:ext cx="639440" cy="685800"/>
          </a:xfrm>
          <a:prstGeom prst="rect">
            <a:avLst/>
          </a:prstGeom>
        </p:spPr>
      </p:pic>
      <p:sp>
        <p:nvSpPr>
          <p:cNvPr id="2" name="Title 1"/>
          <p:cNvSpPr>
            <a:spLocks noGrp="1"/>
          </p:cNvSpPr>
          <p:nvPr>
            <p:ph type="title"/>
          </p:nvPr>
        </p:nvSpPr>
        <p:spPr/>
        <p:txBody>
          <a:bodyPr/>
          <a:lstStyle/>
          <a:p>
            <a:r>
              <a:rPr lang="en-ZA" dirty="0"/>
              <a:t>Disruptor 3: New materials design</a:t>
            </a:r>
          </a:p>
        </p:txBody>
      </p:sp>
      <p:sp>
        <p:nvSpPr>
          <p:cNvPr id="4" name="Slide Number Placeholder 3"/>
          <p:cNvSpPr>
            <a:spLocks noGrp="1"/>
          </p:cNvSpPr>
          <p:nvPr>
            <p:ph type="sldNum" sz="quarter" idx="12"/>
          </p:nvPr>
        </p:nvSpPr>
        <p:spPr>
          <a:xfrm>
            <a:off x="373632" y="6492875"/>
            <a:ext cx="2217168" cy="365125"/>
          </a:xfrm>
        </p:spPr>
        <p:txBody>
          <a:bodyPr/>
          <a:lstStyle/>
          <a:p>
            <a:fld id="{98DD2591-A950-4969-95F0-FB5ADEE756ED}" type="slidenum">
              <a:rPr lang="en-US" smtClean="0"/>
              <a:pPr/>
              <a:t>30</a:t>
            </a:fld>
            <a:endParaRPr lang="en-US" dirty="0"/>
          </a:p>
        </p:txBody>
      </p:sp>
      <p:sp>
        <p:nvSpPr>
          <p:cNvPr id="11" name="Rectangle: Rounded Corners 10">
            <a:extLst>
              <a:ext uri="{FF2B5EF4-FFF2-40B4-BE49-F238E27FC236}">
                <a16:creationId xmlns:a16="http://schemas.microsoft.com/office/drawing/2014/main" id="{3FA0DA15-D95A-41F1-90A1-17E03051C49E}"/>
              </a:ext>
            </a:extLst>
          </p:cNvPr>
          <p:cNvSpPr/>
          <p:nvPr/>
        </p:nvSpPr>
        <p:spPr>
          <a:xfrm>
            <a:off x="402208" y="1928400"/>
            <a:ext cx="2520000" cy="4320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gn="ctr">
              <a:buFont typeface="Arial" panose="020B0604020202020204" pitchFamily="34" charset="0"/>
              <a:buChar char="•"/>
            </a:pPr>
            <a:r>
              <a:rPr lang="en-ZA" sz="1300" dirty="0"/>
              <a:t>The potential use of composites, embedded </a:t>
            </a:r>
            <a:r>
              <a:rPr lang="en-ZA" sz="1300" dirty="0" err="1"/>
              <a:t>nano</a:t>
            </a:r>
            <a:r>
              <a:rPr lang="en-ZA" sz="1300" dirty="0"/>
              <a:t>-technology, and durable, light materials such as aluminium, could fundamentally change the nature of vehicle production going forward.</a:t>
            </a:r>
          </a:p>
          <a:p>
            <a:pPr marL="171450" indent="-171450" algn="ctr">
              <a:buFont typeface="Arial" panose="020B0604020202020204" pitchFamily="34" charset="0"/>
              <a:buChar char="•"/>
            </a:pPr>
            <a:endParaRPr lang="en-ZA" sz="1300" dirty="0"/>
          </a:p>
          <a:p>
            <a:pPr marL="171450" indent="-171450" algn="ctr">
              <a:buFont typeface="Arial" panose="020B0604020202020204" pitchFamily="34" charset="0"/>
              <a:buChar char="•"/>
            </a:pPr>
            <a:r>
              <a:rPr lang="en-ZA" sz="1300" dirty="0"/>
              <a:t> It could also create new additive manufacturing opportunities throughout the auto value chain</a:t>
            </a:r>
            <a:r>
              <a:rPr lang="en-ZA" sz="1400" dirty="0"/>
              <a:t>.</a:t>
            </a:r>
          </a:p>
        </p:txBody>
      </p:sp>
      <p:sp>
        <p:nvSpPr>
          <p:cNvPr id="12" name="Rectangle: Rounded Corners 11">
            <a:extLst>
              <a:ext uri="{FF2B5EF4-FFF2-40B4-BE49-F238E27FC236}">
                <a16:creationId xmlns:a16="http://schemas.microsoft.com/office/drawing/2014/main" id="{D99E8626-FDA2-41E8-99BE-95A7FE57BBE9}"/>
              </a:ext>
            </a:extLst>
          </p:cNvPr>
          <p:cNvSpPr/>
          <p:nvPr/>
        </p:nvSpPr>
        <p:spPr>
          <a:xfrm>
            <a:off x="3306297" y="1928400"/>
            <a:ext cx="2520000" cy="4320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 typeface="Arial" panose="020B0604020202020204" pitchFamily="34" charset="0"/>
              <a:buChar char="•"/>
            </a:pPr>
            <a:r>
              <a:rPr lang="en-ZA" sz="1300" dirty="0"/>
              <a:t>Does the increased use of these materials represent a major opportunity or threat for Tier 2 auto economies? </a:t>
            </a:r>
          </a:p>
          <a:p>
            <a:pPr marL="285750" indent="-285750" algn="ctr">
              <a:buFont typeface="Arial" panose="020B0604020202020204" pitchFamily="34" charset="0"/>
              <a:buChar char="•"/>
            </a:pPr>
            <a:endParaRPr lang="en-ZA" sz="1300" dirty="0"/>
          </a:p>
          <a:p>
            <a:pPr marL="285750" indent="-285750" algn="ctr">
              <a:buFont typeface="Arial" panose="020B0604020202020204" pitchFamily="34" charset="0"/>
              <a:buChar char="•"/>
            </a:pPr>
            <a:r>
              <a:rPr lang="en-ZA" sz="1300" dirty="0"/>
              <a:t>Will the increased use of these materials shape market consumption and production in developed economies, with this then influencing legislation and associated market regulation? </a:t>
            </a:r>
          </a:p>
          <a:p>
            <a:pPr marL="285750" indent="-285750" algn="ctr">
              <a:buFont typeface="Arial" panose="020B0604020202020204" pitchFamily="34" charset="0"/>
              <a:buChar char="•"/>
            </a:pPr>
            <a:endParaRPr lang="en-ZA" sz="1300" dirty="0"/>
          </a:p>
          <a:p>
            <a:pPr marL="285750" indent="-285750" algn="ctr">
              <a:buFont typeface="Arial" panose="020B0604020202020204" pitchFamily="34" charset="0"/>
              <a:buChar char="•"/>
            </a:pPr>
            <a:r>
              <a:rPr lang="en-ZA" sz="1300" dirty="0"/>
              <a:t>If so, what is the likely impact on Tier 2 auto plants? </a:t>
            </a:r>
          </a:p>
          <a:p>
            <a:endParaRPr lang="en-ZA" sz="1200" dirty="0"/>
          </a:p>
        </p:txBody>
      </p:sp>
      <p:pic>
        <p:nvPicPr>
          <p:cNvPr id="16" name="Graphic 15" descr="Gears">
            <a:extLst>
              <a:ext uri="{FF2B5EF4-FFF2-40B4-BE49-F238E27FC236}">
                <a16:creationId xmlns:a16="http://schemas.microsoft.com/office/drawing/2014/main" id="{AD9883B9-0E44-4DF6-B6BF-37571ED747B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229100" y="1045385"/>
            <a:ext cx="685800" cy="685800"/>
          </a:xfrm>
          <a:prstGeom prst="rect">
            <a:avLst/>
          </a:prstGeom>
        </p:spPr>
      </p:pic>
      <p:pic>
        <p:nvPicPr>
          <p:cNvPr id="19" name="Graphic 18" descr="Microscope">
            <a:extLst>
              <a:ext uri="{FF2B5EF4-FFF2-40B4-BE49-F238E27FC236}">
                <a16:creationId xmlns:a16="http://schemas.microsoft.com/office/drawing/2014/main" id="{A5D4370D-5EE9-4807-A307-FFB284F8E6C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276350" y="1045385"/>
            <a:ext cx="685800" cy="685800"/>
          </a:xfrm>
          <a:prstGeom prst="rect">
            <a:avLst/>
          </a:prstGeom>
        </p:spPr>
      </p:pic>
      <p:sp>
        <p:nvSpPr>
          <p:cNvPr id="17" name="Rectangle: Rounded Corners 16">
            <a:extLst>
              <a:ext uri="{FF2B5EF4-FFF2-40B4-BE49-F238E27FC236}">
                <a16:creationId xmlns:a16="http://schemas.microsoft.com/office/drawing/2014/main" id="{245744A2-B12F-4AB8-8CC5-34D11DB12336}"/>
              </a:ext>
            </a:extLst>
          </p:cNvPr>
          <p:cNvSpPr/>
          <p:nvPr/>
        </p:nvSpPr>
        <p:spPr>
          <a:xfrm>
            <a:off x="6256422" y="1932750"/>
            <a:ext cx="2520000" cy="4320000"/>
          </a:xfrm>
          <a:prstGeom prst="roundRect">
            <a:avLst/>
          </a:prstGeom>
          <a:solidFill>
            <a:srgbClr val="AAAD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gn="ctr">
              <a:buFont typeface="Arial" panose="020B0604020202020204" pitchFamily="34" charset="0"/>
              <a:buChar char="•"/>
            </a:pPr>
            <a:r>
              <a:rPr lang="en-ZA" sz="1400" dirty="0">
                <a:solidFill>
                  <a:schemeClr val="tx1"/>
                </a:solidFill>
              </a:rPr>
              <a:t>With R&amp;D largely consolidated at head office locations, how can SA prepare for the potential materials changes that could emerge? </a:t>
            </a:r>
          </a:p>
          <a:p>
            <a:pPr marL="171450" indent="-171450" algn="ctr">
              <a:buFont typeface="Arial" panose="020B0604020202020204" pitchFamily="34" charset="0"/>
              <a:buChar char="•"/>
            </a:pPr>
            <a:endParaRPr lang="en-ZA" sz="1400" dirty="0">
              <a:solidFill>
                <a:schemeClr val="tx1"/>
              </a:solidFill>
            </a:endParaRPr>
          </a:p>
          <a:p>
            <a:pPr marL="171450" indent="-171450" algn="ctr">
              <a:buFont typeface="Arial" panose="020B0604020202020204" pitchFamily="34" charset="0"/>
              <a:buChar char="•"/>
            </a:pPr>
            <a:r>
              <a:rPr lang="en-ZA" sz="1400" dirty="0">
                <a:solidFill>
                  <a:schemeClr val="tx1"/>
                </a:solidFill>
              </a:rPr>
              <a:t>Should governments of tier 2 auto economies like SA be intervening to secure insights into the future materials direction of the OEMs.</a:t>
            </a:r>
          </a:p>
          <a:p>
            <a:pPr marL="171450" indent="-171450" algn="ctr">
              <a:buFont typeface="Arial" panose="020B0604020202020204" pitchFamily="34" charset="0"/>
              <a:buChar char="•"/>
            </a:pPr>
            <a:endParaRPr lang="en-ZA" sz="1400" dirty="0">
              <a:solidFill>
                <a:schemeClr val="tx1"/>
              </a:solidFill>
            </a:endParaRPr>
          </a:p>
          <a:p>
            <a:pPr marL="171450" indent="-171450" algn="ctr">
              <a:buFont typeface="Arial" panose="020B0604020202020204" pitchFamily="34" charset="0"/>
              <a:buChar char="•"/>
            </a:pPr>
            <a:r>
              <a:rPr lang="en-ZA" sz="1400" dirty="0">
                <a:solidFill>
                  <a:schemeClr val="tx1"/>
                </a:solidFill>
              </a:rPr>
              <a:t>How to identify localization opportunities for potential developments?</a:t>
            </a:r>
          </a:p>
        </p:txBody>
      </p:sp>
    </p:spTree>
    <p:extLst>
      <p:ext uri="{BB962C8B-B14F-4D97-AF65-F5344CB8AC3E}">
        <p14:creationId xmlns:p14="http://schemas.microsoft.com/office/powerpoint/2010/main" val="34826651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Disruptor 4: Infotainment and vehicle connectivity developments (IoT)</a:t>
            </a:r>
          </a:p>
        </p:txBody>
      </p:sp>
      <p:sp>
        <p:nvSpPr>
          <p:cNvPr id="4" name="Slide Number Placeholder 3"/>
          <p:cNvSpPr>
            <a:spLocks noGrp="1"/>
          </p:cNvSpPr>
          <p:nvPr>
            <p:ph type="sldNum" sz="quarter" idx="12"/>
          </p:nvPr>
        </p:nvSpPr>
        <p:spPr>
          <a:xfrm>
            <a:off x="373632" y="6492875"/>
            <a:ext cx="2217168" cy="365125"/>
          </a:xfrm>
        </p:spPr>
        <p:txBody>
          <a:bodyPr/>
          <a:lstStyle/>
          <a:p>
            <a:fld id="{98DD2591-A950-4969-95F0-FB5ADEE756ED}" type="slidenum">
              <a:rPr lang="en-US" smtClean="0"/>
              <a:pPr/>
              <a:t>31</a:t>
            </a:fld>
            <a:endParaRPr lang="en-US" dirty="0"/>
          </a:p>
        </p:txBody>
      </p:sp>
      <p:sp>
        <p:nvSpPr>
          <p:cNvPr id="11" name="Rectangle: Rounded Corners 10">
            <a:extLst>
              <a:ext uri="{FF2B5EF4-FFF2-40B4-BE49-F238E27FC236}">
                <a16:creationId xmlns:a16="http://schemas.microsoft.com/office/drawing/2014/main" id="{3FA0DA15-D95A-41F1-90A1-17E03051C49E}"/>
              </a:ext>
            </a:extLst>
          </p:cNvPr>
          <p:cNvSpPr/>
          <p:nvPr/>
        </p:nvSpPr>
        <p:spPr>
          <a:xfrm>
            <a:off x="402208" y="1928400"/>
            <a:ext cx="2520000" cy="4320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gn="ctr">
              <a:buFont typeface="Arial" panose="020B0604020202020204" pitchFamily="34" charset="0"/>
              <a:buChar char="•"/>
            </a:pPr>
            <a:r>
              <a:rPr lang="en-ZA" sz="1200" dirty="0"/>
              <a:t>Every vehicle model change sees major improvements in the quality and range of in-cabin infotainment services. </a:t>
            </a:r>
          </a:p>
          <a:p>
            <a:pPr marL="171450" indent="-171450" algn="ctr">
              <a:buFont typeface="Arial" panose="020B0604020202020204" pitchFamily="34" charset="0"/>
              <a:buChar char="•"/>
            </a:pPr>
            <a:r>
              <a:rPr lang="en-ZA" sz="1200" dirty="0"/>
              <a:t>Internet and broader satellite connectivity has changed the levels of intelligence in vehicles. </a:t>
            </a:r>
          </a:p>
          <a:p>
            <a:pPr marL="171450" indent="-171450" algn="ctr">
              <a:buFont typeface="Arial" panose="020B0604020202020204" pitchFamily="34" charset="0"/>
              <a:buChar char="•"/>
            </a:pPr>
            <a:r>
              <a:rPr lang="en-ZA" sz="1200" dirty="0"/>
              <a:t>While this has improved driving experiences, infotainment system costs have placed significant pressure on vehicle costs</a:t>
            </a:r>
          </a:p>
          <a:p>
            <a:pPr marL="171450" indent="-171450" algn="ctr">
              <a:buFont typeface="Arial" panose="020B0604020202020204" pitchFamily="34" charset="0"/>
              <a:buChar char="•"/>
            </a:pPr>
            <a:r>
              <a:rPr lang="en-ZA" sz="1200" dirty="0"/>
              <a:t>e.g. an Australian NPC report (2013) on the Australian auto industry noted that Toyota added new components and subsystems worth $1400 to its base Camry from 2001-10, while its RSP in US fell by 1% </a:t>
            </a:r>
          </a:p>
        </p:txBody>
      </p:sp>
      <p:sp>
        <p:nvSpPr>
          <p:cNvPr id="12" name="Rectangle: Rounded Corners 11">
            <a:extLst>
              <a:ext uri="{FF2B5EF4-FFF2-40B4-BE49-F238E27FC236}">
                <a16:creationId xmlns:a16="http://schemas.microsoft.com/office/drawing/2014/main" id="{D99E8626-FDA2-41E8-99BE-95A7FE57BBE9}"/>
              </a:ext>
            </a:extLst>
          </p:cNvPr>
          <p:cNvSpPr/>
          <p:nvPr/>
        </p:nvSpPr>
        <p:spPr>
          <a:xfrm>
            <a:off x="3306297" y="1928400"/>
            <a:ext cx="2520000" cy="4320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gn="ctr">
              <a:buFont typeface="Arial" panose="020B0604020202020204" pitchFamily="34" charset="0"/>
              <a:buChar char="•"/>
            </a:pPr>
            <a:r>
              <a:rPr lang="en-ZA" sz="1200" dirty="0"/>
              <a:t>infotainment production has largely been confined to developed auto economies.</a:t>
            </a:r>
          </a:p>
          <a:p>
            <a:pPr algn="ctr"/>
            <a:endParaRPr lang="en-ZA" sz="1200" dirty="0"/>
          </a:p>
          <a:p>
            <a:pPr marL="171450" indent="-171450" algn="ctr">
              <a:buFont typeface="Arial" panose="020B0604020202020204" pitchFamily="34" charset="0"/>
              <a:buChar char="•"/>
            </a:pPr>
            <a:r>
              <a:rPr lang="en-ZA" sz="1200" dirty="0"/>
              <a:t>Combined with the increasing cost of active and passive safety systems, and the potential for further revolutionary developments in respect of in-cabin infotainment (e.g. autonomous vehicles, specialized mobility services), what are the consequences for technology lagging Tier 2 auto economies?</a:t>
            </a:r>
          </a:p>
          <a:p>
            <a:pPr marL="171450" indent="-171450" algn="ctr">
              <a:buFont typeface="Arial" panose="020B0604020202020204" pitchFamily="34" charset="0"/>
              <a:buChar char="•"/>
            </a:pPr>
            <a:endParaRPr lang="en-ZA" sz="1200" dirty="0"/>
          </a:p>
        </p:txBody>
      </p:sp>
      <p:pic>
        <p:nvPicPr>
          <p:cNvPr id="16" name="Graphic 15" descr="Game controller">
            <a:extLst>
              <a:ext uri="{FF2B5EF4-FFF2-40B4-BE49-F238E27FC236}">
                <a16:creationId xmlns:a16="http://schemas.microsoft.com/office/drawing/2014/main" id="{AD9883B9-0E44-4DF6-B6BF-37571ED747B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229100" y="1045385"/>
            <a:ext cx="685800" cy="685800"/>
          </a:xfrm>
          <a:prstGeom prst="rect">
            <a:avLst/>
          </a:prstGeom>
        </p:spPr>
      </p:pic>
      <p:pic>
        <p:nvPicPr>
          <p:cNvPr id="19" name="Graphic 18" descr="Wireless router">
            <a:extLst>
              <a:ext uri="{FF2B5EF4-FFF2-40B4-BE49-F238E27FC236}">
                <a16:creationId xmlns:a16="http://schemas.microsoft.com/office/drawing/2014/main" id="{A5D4370D-5EE9-4807-A307-FFB284F8E6CB}"/>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276350" y="1045385"/>
            <a:ext cx="685800" cy="685800"/>
          </a:xfrm>
          <a:prstGeom prst="rect">
            <a:avLst/>
          </a:prstGeom>
        </p:spPr>
      </p:pic>
      <p:pic>
        <p:nvPicPr>
          <p:cNvPr id="17" name="Graphic 15">
            <a:extLst>
              <a:ext uri="{FF2B5EF4-FFF2-40B4-BE49-F238E27FC236}">
                <a16:creationId xmlns:a16="http://schemas.microsoft.com/office/drawing/2014/main" id="{3E12E889-5856-4B5A-8F79-B7A1DF20A6CA}"/>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154864" y="1041035"/>
            <a:ext cx="639440" cy="685800"/>
          </a:xfrm>
          <a:prstGeom prst="rect">
            <a:avLst/>
          </a:prstGeom>
        </p:spPr>
      </p:pic>
      <p:sp>
        <p:nvSpPr>
          <p:cNvPr id="18" name="Rectangle: Rounded Corners 17">
            <a:extLst>
              <a:ext uri="{FF2B5EF4-FFF2-40B4-BE49-F238E27FC236}">
                <a16:creationId xmlns:a16="http://schemas.microsoft.com/office/drawing/2014/main" id="{FECA4EF3-C96B-4F70-8D73-4389F68BC941}"/>
              </a:ext>
            </a:extLst>
          </p:cNvPr>
          <p:cNvSpPr/>
          <p:nvPr/>
        </p:nvSpPr>
        <p:spPr>
          <a:xfrm>
            <a:off x="6210386" y="1928400"/>
            <a:ext cx="2520000" cy="4320000"/>
          </a:xfrm>
          <a:prstGeom prst="roundRect">
            <a:avLst/>
          </a:prstGeom>
          <a:solidFill>
            <a:srgbClr val="AAAD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gn="ctr">
              <a:buFont typeface="Arial" panose="020B0604020202020204" pitchFamily="34" charset="0"/>
              <a:buChar char="•"/>
            </a:pPr>
            <a:r>
              <a:rPr lang="en-ZA" sz="1200" dirty="0">
                <a:solidFill>
                  <a:schemeClr val="tx1"/>
                </a:solidFill>
              </a:rPr>
              <a:t>If infotainment systems were manufactured in SA, production would compensate for the value addition loss in “commodity production areas”,  to-date In SA, where metal pressing/fabrication, plastic moulding, and sub-assembly and assembly processes, dominate auto value addition, the consequences are potentially dire.</a:t>
            </a:r>
          </a:p>
          <a:p>
            <a:pPr marL="171450" indent="-171450" algn="ctr">
              <a:buFont typeface="Arial" panose="020B0604020202020204" pitchFamily="34" charset="0"/>
              <a:buChar char="•"/>
            </a:pPr>
            <a:endParaRPr lang="en-ZA" sz="1200" dirty="0">
              <a:solidFill>
                <a:schemeClr val="tx1"/>
              </a:solidFill>
            </a:endParaRPr>
          </a:p>
          <a:p>
            <a:pPr marL="171450" indent="-171450" algn="ctr">
              <a:buFont typeface="Arial" panose="020B0604020202020204" pitchFamily="34" charset="0"/>
              <a:buChar char="•"/>
            </a:pPr>
            <a:r>
              <a:rPr lang="en-ZA" sz="1200" dirty="0">
                <a:solidFill>
                  <a:schemeClr val="tx1"/>
                </a:solidFill>
              </a:rPr>
              <a:t>Cost pressures could drive firms from the industry, and reducing industry value addition (and hence employment)</a:t>
            </a:r>
          </a:p>
          <a:p>
            <a:pPr marL="171450" indent="-171450" algn="ctr">
              <a:buFont typeface="Arial" panose="020B0604020202020204" pitchFamily="34" charset="0"/>
              <a:buChar char="•"/>
            </a:pPr>
            <a:endParaRPr lang="en-ZA" sz="1200" dirty="0">
              <a:solidFill>
                <a:schemeClr val="bg1">
                  <a:lumMod val="95000"/>
                </a:schemeClr>
              </a:solidFill>
            </a:endParaRPr>
          </a:p>
        </p:txBody>
      </p:sp>
    </p:spTree>
    <p:extLst>
      <p:ext uri="{BB962C8B-B14F-4D97-AF65-F5344CB8AC3E}">
        <p14:creationId xmlns:p14="http://schemas.microsoft.com/office/powerpoint/2010/main" val="27159389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Disruptor 5: Robotics and artificial intelligence</a:t>
            </a:r>
            <a:endParaRPr lang="en-ZA" dirty="0"/>
          </a:p>
        </p:txBody>
      </p:sp>
      <p:sp>
        <p:nvSpPr>
          <p:cNvPr id="4" name="Slide Number Placeholder 3"/>
          <p:cNvSpPr>
            <a:spLocks noGrp="1"/>
          </p:cNvSpPr>
          <p:nvPr>
            <p:ph type="sldNum" sz="quarter" idx="12"/>
          </p:nvPr>
        </p:nvSpPr>
        <p:spPr>
          <a:xfrm>
            <a:off x="373632" y="6492875"/>
            <a:ext cx="2217168" cy="365125"/>
          </a:xfrm>
        </p:spPr>
        <p:txBody>
          <a:bodyPr/>
          <a:lstStyle/>
          <a:p>
            <a:fld id="{98DD2591-A950-4969-95F0-FB5ADEE756ED}" type="slidenum">
              <a:rPr lang="en-US" smtClean="0"/>
              <a:pPr/>
              <a:t>32</a:t>
            </a:fld>
            <a:endParaRPr lang="en-US" dirty="0"/>
          </a:p>
        </p:txBody>
      </p:sp>
      <p:sp>
        <p:nvSpPr>
          <p:cNvPr id="11" name="Rectangle: Rounded Corners 10">
            <a:extLst>
              <a:ext uri="{FF2B5EF4-FFF2-40B4-BE49-F238E27FC236}">
                <a16:creationId xmlns:a16="http://schemas.microsoft.com/office/drawing/2014/main" id="{3FA0DA15-D95A-41F1-90A1-17E03051C49E}"/>
              </a:ext>
            </a:extLst>
          </p:cNvPr>
          <p:cNvSpPr/>
          <p:nvPr/>
        </p:nvSpPr>
        <p:spPr>
          <a:xfrm>
            <a:off x="402208" y="1928400"/>
            <a:ext cx="2520000" cy="4320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ZA" sz="1200" dirty="0"/>
          </a:p>
          <a:p>
            <a:pPr marL="171450" indent="-171450" algn="ctr">
              <a:buFont typeface="Arial" panose="020B0604020202020204" pitchFamily="34" charset="0"/>
              <a:buChar char="•"/>
            </a:pPr>
            <a:r>
              <a:rPr lang="en-ZA" sz="1200" dirty="0"/>
              <a:t>“Big data” and machine learning</a:t>
            </a:r>
          </a:p>
          <a:p>
            <a:pPr algn="ctr"/>
            <a:r>
              <a:rPr lang="en-ZA" sz="1200" dirty="0"/>
              <a:t>- The rise of “</a:t>
            </a:r>
            <a:r>
              <a:rPr lang="en-ZA" sz="1200" dirty="0" err="1"/>
              <a:t>cobots</a:t>
            </a:r>
            <a:r>
              <a:rPr lang="en-ZA" sz="1200" dirty="0"/>
              <a:t>” </a:t>
            </a:r>
          </a:p>
          <a:p>
            <a:pPr algn="ctr"/>
            <a:r>
              <a:rPr lang="en-ZA" sz="1200" dirty="0"/>
              <a:t>- Baxter @ $22,000 each</a:t>
            </a:r>
          </a:p>
          <a:p>
            <a:pPr algn="ctr"/>
            <a:r>
              <a:rPr lang="en-ZA" sz="1200" dirty="0"/>
              <a:t> -Miss Charlotte @ BMW’s Spartanburg plant</a:t>
            </a:r>
          </a:p>
          <a:p>
            <a:pPr algn="ctr"/>
            <a:endParaRPr lang="en-ZA" sz="1200" dirty="0"/>
          </a:p>
          <a:p>
            <a:pPr algn="ctr"/>
            <a:r>
              <a:rPr lang="en-ZA" sz="1200" dirty="0"/>
              <a:t>•Changing relationship between capital and labour - lessons from the fate of the horse (21m to 3m in the US)</a:t>
            </a:r>
          </a:p>
          <a:p>
            <a:pPr algn="ctr"/>
            <a:endParaRPr lang="en-ZA" sz="1200" dirty="0"/>
          </a:p>
          <a:p>
            <a:pPr algn="ctr"/>
            <a:r>
              <a:rPr lang="en-ZA" sz="1200" dirty="0"/>
              <a:t>•Factories and their “digital twins”</a:t>
            </a:r>
          </a:p>
          <a:p>
            <a:pPr algn="ctr"/>
            <a:endParaRPr lang="en-ZA" sz="1200" dirty="0"/>
          </a:p>
          <a:p>
            <a:pPr algn="ctr"/>
            <a:r>
              <a:rPr lang="en-ZA" sz="1200" dirty="0"/>
              <a:t>•Factory and work organisation consequences</a:t>
            </a:r>
          </a:p>
        </p:txBody>
      </p:sp>
      <p:sp>
        <p:nvSpPr>
          <p:cNvPr id="12" name="Rectangle: Rounded Corners 11">
            <a:extLst>
              <a:ext uri="{FF2B5EF4-FFF2-40B4-BE49-F238E27FC236}">
                <a16:creationId xmlns:a16="http://schemas.microsoft.com/office/drawing/2014/main" id="{D99E8626-FDA2-41E8-99BE-95A7FE57BBE9}"/>
              </a:ext>
            </a:extLst>
          </p:cNvPr>
          <p:cNvSpPr/>
          <p:nvPr/>
        </p:nvSpPr>
        <p:spPr>
          <a:xfrm>
            <a:off x="3306297" y="1928400"/>
            <a:ext cx="2520000" cy="4320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gn="ctr">
              <a:buFont typeface="Arial" panose="020B0604020202020204" pitchFamily="34" charset="0"/>
              <a:buChar char="•"/>
            </a:pPr>
            <a:r>
              <a:rPr lang="en-ZA" sz="1200" dirty="0"/>
              <a:t>AI is far more than just robotics – likely to develop far more rapidly: “Big data” and smart factories.</a:t>
            </a:r>
          </a:p>
          <a:p>
            <a:pPr marL="171450" indent="-171450" algn="ctr">
              <a:buFont typeface="Arial" panose="020B0604020202020204" pitchFamily="34" charset="0"/>
              <a:buChar char="•"/>
            </a:pPr>
            <a:endParaRPr lang="en-ZA" sz="1200" dirty="0"/>
          </a:p>
          <a:p>
            <a:pPr marL="171450" indent="-171450" algn="ctr">
              <a:buFont typeface="Arial" panose="020B0604020202020204" pitchFamily="34" charset="0"/>
              <a:buChar char="•"/>
            </a:pPr>
            <a:r>
              <a:rPr lang="en-ZA" sz="1200" dirty="0"/>
              <a:t>Re-tooling of operations likely – major human capital consequences</a:t>
            </a:r>
          </a:p>
          <a:p>
            <a:pPr marL="171450" indent="-171450" algn="ctr">
              <a:buFont typeface="Arial" panose="020B0604020202020204" pitchFamily="34" charset="0"/>
              <a:buChar char="•"/>
            </a:pPr>
            <a:endParaRPr lang="en-ZA" sz="1200" dirty="0"/>
          </a:p>
          <a:p>
            <a:pPr marL="171450" indent="-171450" algn="ctr">
              <a:buFont typeface="Arial" panose="020B0604020202020204" pitchFamily="34" charset="0"/>
              <a:buChar char="•"/>
            </a:pPr>
            <a:r>
              <a:rPr lang="en-ZA" sz="1200" dirty="0"/>
              <a:t>What are the cost implications of implementing AI vs not implementing AI?</a:t>
            </a:r>
          </a:p>
          <a:p>
            <a:pPr marL="171450" indent="-171450" algn="ctr">
              <a:buFont typeface="Arial" panose="020B0604020202020204" pitchFamily="34" charset="0"/>
              <a:buChar char="•"/>
            </a:pPr>
            <a:endParaRPr lang="en-ZA" sz="1200" dirty="0"/>
          </a:p>
          <a:p>
            <a:pPr marL="171450" indent="-171450" algn="ctr">
              <a:buFont typeface="Arial" panose="020B0604020202020204" pitchFamily="34" charset="0"/>
              <a:buChar char="•"/>
            </a:pPr>
            <a:endParaRPr lang="en-ZA" sz="1200" dirty="0"/>
          </a:p>
        </p:txBody>
      </p:sp>
      <p:pic>
        <p:nvPicPr>
          <p:cNvPr id="16" name="Graphic 15" descr="Download from cloud">
            <a:extLst>
              <a:ext uri="{FF2B5EF4-FFF2-40B4-BE49-F238E27FC236}">
                <a16:creationId xmlns:a16="http://schemas.microsoft.com/office/drawing/2014/main" id="{AD9883B9-0E44-4DF6-B6BF-37571ED747B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229100" y="1045385"/>
            <a:ext cx="685800" cy="685800"/>
          </a:xfrm>
          <a:prstGeom prst="rect">
            <a:avLst/>
          </a:prstGeom>
        </p:spPr>
      </p:pic>
      <p:pic>
        <p:nvPicPr>
          <p:cNvPr id="19" name="Graphic 18" descr="Head with Gears">
            <a:extLst>
              <a:ext uri="{FF2B5EF4-FFF2-40B4-BE49-F238E27FC236}">
                <a16:creationId xmlns:a16="http://schemas.microsoft.com/office/drawing/2014/main" id="{A5D4370D-5EE9-4807-A307-FFB284F8E6CB}"/>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276350" y="1045385"/>
            <a:ext cx="685800" cy="685800"/>
          </a:xfrm>
          <a:prstGeom prst="rect">
            <a:avLst/>
          </a:prstGeom>
        </p:spPr>
      </p:pic>
      <p:pic>
        <p:nvPicPr>
          <p:cNvPr id="17" name="Graphic 15">
            <a:extLst>
              <a:ext uri="{FF2B5EF4-FFF2-40B4-BE49-F238E27FC236}">
                <a16:creationId xmlns:a16="http://schemas.microsoft.com/office/drawing/2014/main" id="{E71416C9-A4B3-4E02-8A89-F1A73546AA3C}"/>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150666" y="1045385"/>
            <a:ext cx="639440" cy="685800"/>
          </a:xfrm>
          <a:prstGeom prst="rect">
            <a:avLst/>
          </a:prstGeom>
        </p:spPr>
      </p:pic>
      <p:sp>
        <p:nvSpPr>
          <p:cNvPr id="18" name="Rectangle: Rounded Corners 17">
            <a:extLst>
              <a:ext uri="{FF2B5EF4-FFF2-40B4-BE49-F238E27FC236}">
                <a16:creationId xmlns:a16="http://schemas.microsoft.com/office/drawing/2014/main" id="{E91B9DC9-4E7C-47B8-A53F-99ABB619C5DD}"/>
              </a:ext>
            </a:extLst>
          </p:cNvPr>
          <p:cNvSpPr/>
          <p:nvPr/>
        </p:nvSpPr>
        <p:spPr>
          <a:xfrm>
            <a:off x="6210386" y="1928400"/>
            <a:ext cx="2520000" cy="4320000"/>
          </a:xfrm>
          <a:prstGeom prst="roundRect">
            <a:avLst/>
          </a:prstGeom>
          <a:solidFill>
            <a:srgbClr val="AAAD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gn="ctr">
              <a:buFont typeface="Arial" panose="020B0604020202020204" pitchFamily="34" charset="0"/>
              <a:buChar char="•"/>
            </a:pPr>
            <a:r>
              <a:rPr lang="en-ZA" sz="1200" dirty="0">
                <a:solidFill>
                  <a:schemeClr val="tx1"/>
                </a:solidFill>
              </a:rPr>
              <a:t>How will SA manufacturers respond  to AI and robotics in the context of high unemployment and skills deficits?</a:t>
            </a:r>
          </a:p>
          <a:p>
            <a:pPr marL="171450" indent="-171450" algn="ctr">
              <a:buFont typeface="Arial" panose="020B0604020202020204" pitchFamily="34" charset="0"/>
              <a:buChar char="•"/>
            </a:pPr>
            <a:endParaRPr lang="en-ZA" sz="1200" dirty="0">
              <a:solidFill>
                <a:schemeClr val="tx1"/>
              </a:solidFill>
            </a:endParaRPr>
          </a:p>
          <a:p>
            <a:pPr marL="171450" indent="-171450" algn="ctr">
              <a:buFont typeface="Arial" panose="020B0604020202020204" pitchFamily="34" charset="0"/>
              <a:buChar char="•"/>
            </a:pPr>
            <a:r>
              <a:rPr lang="en-ZA" sz="1200" dirty="0">
                <a:solidFill>
                  <a:schemeClr val="tx1"/>
                </a:solidFill>
              </a:rPr>
              <a:t>Can SA firms contribute to research and development?</a:t>
            </a:r>
          </a:p>
          <a:p>
            <a:pPr marL="171450" indent="-171450" algn="ctr">
              <a:buFont typeface="Arial" panose="020B0604020202020204" pitchFamily="34" charset="0"/>
              <a:buChar char="•"/>
            </a:pPr>
            <a:endParaRPr lang="en-ZA" sz="1200" dirty="0">
              <a:solidFill>
                <a:schemeClr val="tx1"/>
              </a:solidFill>
            </a:endParaRPr>
          </a:p>
          <a:p>
            <a:pPr marL="171450" indent="-171450" algn="ctr">
              <a:buFont typeface="Arial" panose="020B0604020202020204" pitchFamily="34" charset="0"/>
              <a:buChar char="•"/>
            </a:pPr>
            <a:endParaRPr lang="en-ZA" sz="1200" dirty="0">
              <a:solidFill>
                <a:schemeClr val="bg1">
                  <a:lumMod val="95000"/>
                </a:schemeClr>
              </a:solidFill>
            </a:endParaRPr>
          </a:p>
        </p:txBody>
      </p:sp>
    </p:spTree>
    <p:extLst>
      <p:ext uri="{BB962C8B-B14F-4D97-AF65-F5344CB8AC3E}">
        <p14:creationId xmlns:p14="http://schemas.microsoft.com/office/powerpoint/2010/main" val="16645634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Disruptor 6: </a:t>
            </a:r>
            <a:r>
              <a:rPr lang="en-ZA"/>
              <a:t>Passive and active vehicle safety advances</a:t>
            </a:r>
            <a:endParaRPr lang="en-ZA" dirty="0"/>
          </a:p>
        </p:txBody>
      </p:sp>
      <p:sp>
        <p:nvSpPr>
          <p:cNvPr id="4" name="Slide Number Placeholder 3"/>
          <p:cNvSpPr>
            <a:spLocks noGrp="1"/>
          </p:cNvSpPr>
          <p:nvPr>
            <p:ph type="sldNum" sz="quarter" idx="12"/>
          </p:nvPr>
        </p:nvSpPr>
        <p:spPr>
          <a:xfrm>
            <a:off x="373632" y="6492875"/>
            <a:ext cx="2217168" cy="365125"/>
          </a:xfrm>
        </p:spPr>
        <p:txBody>
          <a:bodyPr/>
          <a:lstStyle/>
          <a:p>
            <a:fld id="{98DD2591-A950-4969-95F0-FB5ADEE756ED}" type="slidenum">
              <a:rPr lang="en-US" smtClean="0"/>
              <a:pPr/>
              <a:t>33</a:t>
            </a:fld>
            <a:endParaRPr lang="en-US" dirty="0"/>
          </a:p>
        </p:txBody>
      </p:sp>
      <p:sp>
        <p:nvSpPr>
          <p:cNvPr id="11" name="Rectangle: Rounded Corners 10">
            <a:extLst>
              <a:ext uri="{FF2B5EF4-FFF2-40B4-BE49-F238E27FC236}">
                <a16:creationId xmlns:a16="http://schemas.microsoft.com/office/drawing/2014/main" id="{3FA0DA15-D95A-41F1-90A1-17E03051C49E}"/>
              </a:ext>
            </a:extLst>
          </p:cNvPr>
          <p:cNvSpPr/>
          <p:nvPr/>
        </p:nvSpPr>
        <p:spPr>
          <a:xfrm>
            <a:off x="402208" y="1928400"/>
            <a:ext cx="2520000" cy="4320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gn="ctr">
              <a:buFont typeface="Arial" panose="020B0604020202020204" pitchFamily="34" charset="0"/>
              <a:buChar char="•"/>
            </a:pPr>
            <a:r>
              <a:rPr lang="en-ZA" sz="1200" dirty="0"/>
              <a:t>Introduction of advanced safety features including:</a:t>
            </a:r>
          </a:p>
          <a:p>
            <a:pPr marL="171450" indent="-171450" algn="ctr">
              <a:buFont typeface="Arial" panose="020B0604020202020204" pitchFamily="34" charset="0"/>
              <a:buChar char="•"/>
            </a:pPr>
            <a:endParaRPr lang="en-ZA" sz="1200" dirty="0"/>
          </a:p>
          <a:p>
            <a:pPr marL="171450" indent="-171450" algn="ctr">
              <a:buFontTx/>
              <a:buChar char="-"/>
            </a:pPr>
            <a:r>
              <a:rPr lang="en-ZA" sz="1200" dirty="0"/>
              <a:t>Multiple traction devices;</a:t>
            </a:r>
          </a:p>
          <a:p>
            <a:pPr marL="171450" indent="-171450" algn="ctr">
              <a:buFontTx/>
              <a:buChar char="-"/>
            </a:pPr>
            <a:r>
              <a:rPr lang="en-ZA" sz="1200" dirty="0"/>
              <a:t>Potential accident detection systems;</a:t>
            </a:r>
          </a:p>
          <a:p>
            <a:pPr marL="171450" indent="-171450" algn="ctr">
              <a:buFontTx/>
              <a:buChar char="-"/>
            </a:pPr>
            <a:r>
              <a:rPr lang="en-ZA" sz="1200" dirty="0"/>
              <a:t>Multiple airbags;</a:t>
            </a:r>
          </a:p>
          <a:p>
            <a:pPr marL="171450" indent="-171450" algn="ctr">
              <a:buFontTx/>
              <a:buChar char="-"/>
            </a:pPr>
            <a:r>
              <a:rPr lang="en-ZA" sz="1200" dirty="0"/>
              <a:t>Driver fatigue monitors; </a:t>
            </a:r>
          </a:p>
          <a:p>
            <a:pPr marL="171450" indent="-171450" algn="ctr">
              <a:buFontTx/>
              <a:buChar char="-"/>
            </a:pPr>
            <a:r>
              <a:rPr lang="en-ZA" sz="1200" dirty="0"/>
              <a:t>Advanced Noise, Vibration; and Handling (NVH) specifications, etc </a:t>
            </a:r>
          </a:p>
          <a:p>
            <a:pPr marL="171450" indent="-171450" algn="ctr">
              <a:buFont typeface="Arial" panose="020B0604020202020204" pitchFamily="34" charset="0"/>
              <a:buChar char="•"/>
            </a:pPr>
            <a:endParaRPr lang="en-ZA" sz="1200" dirty="0"/>
          </a:p>
        </p:txBody>
      </p:sp>
      <p:sp>
        <p:nvSpPr>
          <p:cNvPr id="12" name="Rectangle: Rounded Corners 11">
            <a:extLst>
              <a:ext uri="{FF2B5EF4-FFF2-40B4-BE49-F238E27FC236}">
                <a16:creationId xmlns:a16="http://schemas.microsoft.com/office/drawing/2014/main" id="{D99E8626-FDA2-41E8-99BE-95A7FE57BBE9}"/>
              </a:ext>
            </a:extLst>
          </p:cNvPr>
          <p:cNvSpPr/>
          <p:nvPr/>
        </p:nvSpPr>
        <p:spPr>
          <a:xfrm>
            <a:off x="3306297" y="1928400"/>
            <a:ext cx="2520000" cy="4320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gn="ctr">
              <a:buFont typeface="Arial" panose="020B0604020202020204" pitchFamily="34" charset="0"/>
              <a:buChar char="•"/>
            </a:pPr>
            <a:r>
              <a:rPr lang="en-ZA" sz="1200" dirty="0"/>
              <a:t>While positive for the global automotive industry as far as road casualties are concerned; in the short-term it applies exclusively to those consumers that can afford the cost of superior vehicles.</a:t>
            </a:r>
          </a:p>
          <a:p>
            <a:pPr algn="ctr"/>
            <a:endParaRPr lang="en-ZA" sz="1200" dirty="0"/>
          </a:p>
        </p:txBody>
      </p:sp>
      <p:pic>
        <p:nvPicPr>
          <p:cNvPr id="16" name="Graphic 15" descr="Medical">
            <a:extLst>
              <a:ext uri="{FF2B5EF4-FFF2-40B4-BE49-F238E27FC236}">
                <a16:creationId xmlns:a16="http://schemas.microsoft.com/office/drawing/2014/main" id="{AD9883B9-0E44-4DF6-B6BF-37571ED747B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229100" y="1045385"/>
            <a:ext cx="685800" cy="685800"/>
          </a:xfrm>
          <a:prstGeom prst="rect">
            <a:avLst/>
          </a:prstGeom>
        </p:spPr>
      </p:pic>
      <p:pic>
        <p:nvPicPr>
          <p:cNvPr id="19" name="Graphic 18" descr="Ribbon">
            <a:extLst>
              <a:ext uri="{FF2B5EF4-FFF2-40B4-BE49-F238E27FC236}">
                <a16:creationId xmlns:a16="http://schemas.microsoft.com/office/drawing/2014/main" id="{A5D4370D-5EE9-4807-A307-FFB284F8E6CB}"/>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276350" y="1045385"/>
            <a:ext cx="685800" cy="685800"/>
          </a:xfrm>
          <a:prstGeom prst="rect">
            <a:avLst/>
          </a:prstGeom>
        </p:spPr>
      </p:pic>
      <p:pic>
        <p:nvPicPr>
          <p:cNvPr id="17" name="Graphic 15">
            <a:extLst>
              <a:ext uri="{FF2B5EF4-FFF2-40B4-BE49-F238E27FC236}">
                <a16:creationId xmlns:a16="http://schemas.microsoft.com/office/drawing/2014/main" id="{E71416C9-A4B3-4E02-8A89-F1A73546AA3C}"/>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150666" y="1045385"/>
            <a:ext cx="639440" cy="685800"/>
          </a:xfrm>
          <a:prstGeom prst="rect">
            <a:avLst/>
          </a:prstGeom>
        </p:spPr>
      </p:pic>
      <p:sp>
        <p:nvSpPr>
          <p:cNvPr id="18" name="Rectangle: Rounded Corners 17">
            <a:extLst>
              <a:ext uri="{FF2B5EF4-FFF2-40B4-BE49-F238E27FC236}">
                <a16:creationId xmlns:a16="http://schemas.microsoft.com/office/drawing/2014/main" id="{E91B9DC9-4E7C-47B8-A53F-99ABB619C5DD}"/>
              </a:ext>
            </a:extLst>
          </p:cNvPr>
          <p:cNvSpPr/>
          <p:nvPr/>
        </p:nvSpPr>
        <p:spPr>
          <a:xfrm>
            <a:off x="6210386" y="1928400"/>
            <a:ext cx="2520000" cy="4320000"/>
          </a:xfrm>
          <a:prstGeom prst="roundRect">
            <a:avLst/>
          </a:prstGeom>
          <a:solidFill>
            <a:srgbClr val="AAAD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gn="ctr">
              <a:buFont typeface="Arial" panose="020B0604020202020204" pitchFamily="34" charset="0"/>
              <a:buChar char="•"/>
            </a:pPr>
            <a:r>
              <a:rPr lang="en-ZA" sz="1200" dirty="0">
                <a:solidFill>
                  <a:schemeClr val="tx1"/>
                </a:solidFill>
              </a:rPr>
              <a:t>Tier 2 automotive economies  such as SA have two vehicle markets (one for affluent consumers able to afford vehicles with advanced safety systems, and one for poorer consumer who simply need mobility for their families)</a:t>
            </a:r>
          </a:p>
          <a:p>
            <a:pPr marL="171450" indent="-171450" algn="ctr">
              <a:buFont typeface="Arial" panose="020B0604020202020204" pitchFamily="34" charset="0"/>
              <a:buChar char="•"/>
            </a:pPr>
            <a:endParaRPr lang="en-ZA" sz="1200" dirty="0">
              <a:solidFill>
                <a:schemeClr val="tx1"/>
              </a:solidFill>
            </a:endParaRPr>
          </a:p>
          <a:p>
            <a:pPr marL="171450" indent="-171450" algn="ctr">
              <a:buFont typeface="Arial" panose="020B0604020202020204" pitchFamily="34" charset="0"/>
              <a:buChar char="•"/>
            </a:pPr>
            <a:r>
              <a:rPr lang="en-ZA" sz="1200" dirty="0">
                <a:solidFill>
                  <a:schemeClr val="tx1"/>
                </a:solidFill>
              </a:rPr>
              <a:t>However, this raises challenges for local OEMs seeking economies of scale to justify increasingly costly new model investments. Domestic light vehicle market is already small (520,177 units in 2016). </a:t>
            </a:r>
          </a:p>
          <a:p>
            <a:pPr marL="171450" indent="-171450" algn="ctr">
              <a:buFont typeface="Arial" panose="020B0604020202020204" pitchFamily="34" charset="0"/>
              <a:buChar char="•"/>
            </a:pPr>
            <a:endParaRPr lang="en-ZA" sz="1200" dirty="0">
              <a:solidFill>
                <a:schemeClr val="tx1"/>
              </a:solidFill>
            </a:endParaRPr>
          </a:p>
          <a:p>
            <a:pPr marL="171450" indent="-171450" algn="ctr">
              <a:buFont typeface="Arial" panose="020B0604020202020204" pitchFamily="34" charset="0"/>
              <a:buChar char="•"/>
            </a:pPr>
            <a:r>
              <a:rPr lang="en-ZA" sz="1200" dirty="0">
                <a:solidFill>
                  <a:schemeClr val="tx1"/>
                </a:solidFill>
              </a:rPr>
              <a:t>This will force SA-based OEMs into exporting EU/US markets.</a:t>
            </a:r>
          </a:p>
        </p:txBody>
      </p:sp>
    </p:spTree>
    <p:extLst>
      <p:ext uri="{BB962C8B-B14F-4D97-AF65-F5344CB8AC3E}">
        <p14:creationId xmlns:p14="http://schemas.microsoft.com/office/powerpoint/2010/main" val="264310246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Disruptor 7: </a:t>
            </a:r>
            <a:r>
              <a:rPr lang="en-ZA" dirty="0"/>
              <a:t>Mobility services &amp; autonomous vehicles </a:t>
            </a:r>
          </a:p>
        </p:txBody>
      </p:sp>
      <p:sp>
        <p:nvSpPr>
          <p:cNvPr id="4" name="Slide Number Placeholder 3"/>
          <p:cNvSpPr>
            <a:spLocks noGrp="1"/>
          </p:cNvSpPr>
          <p:nvPr>
            <p:ph type="sldNum" sz="quarter" idx="12"/>
          </p:nvPr>
        </p:nvSpPr>
        <p:spPr>
          <a:xfrm>
            <a:off x="373632" y="6492875"/>
            <a:ext cx="2217168" cy="365125"/>
          </a:xfrm>
        </p:spPr>
        <p:txBody>
          <a:bodyPr/>
          <a:lstStyle/>
          <a:p>
            <a:fld id="{98DD2591-A950-4969-95F0-FB5ADEE756ED}" type="slidenum">
              <a:rPr lang="en-US" smtClean="0"/>
              <a:pPr/>
              <a:t>34</a:t>
            </a:fld>
            <a:endParaRPr lang="en-US" dirty="0"/>
          </a:p>
        </p:txBody>
      </p:sp>
      <p:sp>
        <p:nvSpPr>
          <p:cNvPr id="11" name="Rectangle: Rounded Corners 10">
            <a:extLst>
              <a:ext uri="{FF2B5EF4-FFF2-40B4-BE49-F238E27FC236}">
                <a16:creationId xmlns:a16="http://schemas.microsoft.com/office/drawing/2014/main" id="{3FA0DA15-D95A-41F1-90A1-17E03051C49E}"/>
              </a:ext>
            </a:extLst>
          </p:cNvPr>
          <p:cNvSpPr/>
          <p:nvPr/>
        </p:nvSpPr>
        <p:spPr>
          <a:xfrm>
            <a:off x="402208" y="1928400"/>
            <a:ext cx="2520000" cy="4320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ZA" sz="1200" dirty="0"/>
          </a:p>
          <a:p>
            <a:pPr marL="171450" indent="-171450" algn="ctr">
              <a:buFont typeface="Arial" panose="020B0604020202020204" pitchFamily="34" charset="0"/>
              <a:buChar char="•"/>
            </a:pPr>
            <a:r>
              <a:rPr lang="en-ZA" sz="1200" dirty="0"/>
              <a:t>On-demand mobility services such as Uber and Lyft will have a major impact on private vehicle ownership levels across developed and developing economies. </a:t>
            </a:r>
          </a:p>
          <a:p>
            <a:pPr marL="171450" indent="-171450" algn="ctr">
              <a:buFont typeface="Arial" panose="020B0604020202020204" pitchFamily="34" charset="0"/>
              <a:buChar char="•"/>
            </a:pPr>
            <a:endParaRPr lang="en-ZA" sz="1200" dirty="0"/>
          </a:p>
          <a:p>
            <a:pPr marL="171450" indent="-171450" algn="ctr">
              <a:buFont typeface="Arial" panose="020B0604020202020204" pitchFamily="34" charset="0"/>
              <a:buChar char="•"/>
            </a:pPr>
            <a:r>
              <a:rPr lang="en-ZA" sz="1200" dirty="0"/>
              <a:t>This will be amplified by the  the advent of autonomous vehicles.</a:t>
            </a:r>
          </a:p>
          <a:p>
            <a:pPr marL="171450" indent="-171450" algn="ctr">
              <a:buFont typeface="Arial" panose="020B0604020202020204" pitchFamily="34" charset="0"/>
              <a:buChar char="•"/>
            </a:pPr>
            <a:endParaRPr lang="en-ZA" sz="1200" dirty="0"/>
          </a:p>
          <a:p>
            <a:pPr marL="171450" indent="-171450" algn="ctr">
              <a:buFont typeface="Arial" panose="020B0604020202020204" pitchFamily="34" charset="0"/>
              <a:buChar char="•"/>
            </a:pPr>
            <a:r>
              <a:rPr lang="en-ZA" sz="1200" dirty="0"/>
              <a:t>One extreme forecast argues that that by 2030 transport-as-a-service (</a:t>
            </a:r>
            <a:r>
              <a:rPr lang="en-ZA" sz="1200" dirty="0" err="1"/>
              <a:t>TaaS</a:t>
            </a:r>
            <a:r>
              <a:rPr lang="en-ZA" sz="1200" dirty="0"/>
              <a:t>) providers will supply 95% of US passenger miles using fleets of autonomous electric vehicles (</a:t>
            </a:r>
            <a:r>
              <a:rPr lang="en-ZA" sz="1200" dirty="0" err="1"/>
              <a:t>Arbib</a:t>
            </a:r>
            <a:r>
              <a:rPr lang="en-ZA" sz="1200" dirty="0"/>
              <a:t> and </a:t>
            </a:r>
            <a:r>
              <a:rPr lang="en-ZA" sz="1200" dirty="0" err="1"/>
              <a:t>Seba</a:t>
            </a:r>
            <a:r>
              <a:rPr lang="en-ZA" sz="1200" dirty="0"/>
              <a:t>, 2017).</a:t>
            </a:r>
          </a:p>
        </p:txBody>
      </p:sp>
      <p:sp>
        <p:nvSpPr>
          <p:cNvPr id="12" name="Rectangle: Rounded Corners 11">
            <a:extLst>
              <a:ext uri="{FF2B5EF4-FFF2-40B4-BE49-F238E27FC236}">
                <a16:creationId xmlns:a16="http://schemas.microsoft.com/office/drawing/2014/main" id="{D99E8626-FDA2-41E8-99BE-95A7FE57BBE9}"/>
              </a:ext>
            </a:extLst>
          </p:cNvPr>
          <p:cNvSpPr/>
          <p:nvPr/>
        </p:nvSpPr>
        <p:spPr>
          <a:xfrm>
            <a:off x="3306297" y="1928400"/>
            <a:ext cx="2520000" cy="4320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gn="ctr">
              <a:buFont typeface="Arial" panose="020B0604020202020204" pitchFamily="34" charset="0"/>
              <a:buChar char="•"/>
            </a:pPr>
            <a:r>
              <a:rPr lang="en-ZA" sz="1200" dirty="0"/>
              <a:t>Car ownership would decline dramatically with far fewer vehicles on the road but doing much higher mileages. </a:t>
            </a:r>
          </a:p>
          <a:p>
            <a:pPr marL="171450" indent="-171450" algn="ctr">
              <a:buFont typeface="Arial" panose="020B0604020202020204" pitchFamily="34" charset="0"/>
              <a:buChar char="•"/>
            </a:pPr>
            <a:endParaRPr lang="en-ZA" sz="1200" dirty="0"/>
          </a:p>
          <a:p>
            <a:pPr marL="171450" indent="-171450" algn="ctr">
              <a:buFont typeface="Arial" panose="020B0604020202020204" pitchFamily="34" charset="0"/>
              <a:buChar char="•"/>
            </a:pPr>
            <a:r>
              <a:rPr lang="en-ZA" sz="1200" dirty="0"/>
              <a:t>Effect on ICE production would be catastrophic but tremendous benefits would be realized in terms of vehicle safety and reduced congestion and emissions.</a:t>
            </a:r>
          </a:p>
        </p:txBody>
      </p:sp>
      <p:pic>
        <p:nvPicPr>
          <p:cNvPr id="16" name="Graphic 15" descr="Network">
            <a:extLst>
              <a:ext uri="{FF2B5EF4-FFF2-40B4-BE49-F238E27FC236}">
                <a16:creationId xmlns:a16="http://schemas.microsoft.com/office/drawing/2014/main" id="{AD9883B9-0E44-4DF6-B6BF-37571ED747B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229100" y="1045385"/>
            <a:ext cx="685800" cy="685800"/>
          </a:xfrm>
          <a:prstGeom prst="rect">
            <a:avLst/>
          </a:prstGeom>
        </p:spPr>
      </p:pic>
      <p:pic>
        <p:nvPicPr>
          <p:cNvPr id="19" name="Graphic 18" descr="Taxi">
            <a:extLst>
              <a:ext uri="{FF2B5EF4-FFF2-40B4-BE49-F238E27FC236}">
                <a16:creationId xmlns:a16="http://schemas.microsoft.com/office/drawing/2014/main" id="{A5D4370D-5EE9-4807-A307-FFB284F8E6CB}"/>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276350" y="1045385"/>
            <a:ext cx="685800" cy="685800"/>
          </a:xfrm>
          <a:prstGeom prst="rect">
            <a:avLst/>
          </a:prstGeom>
        </p:spPr>
      </p:pic>
      <p:pic>
        <p:nvPicPr>
          <p:cNvPr id="17" name="Graphic 15">
            <a:extLst>
              <a:ext uri="{FF2B5EF4-FFF2-40B4-BE49-F238E27FC236}">
                <a16:creationId xmlns:a16="http://schemas.microsoft.com/office/drawing/2014/main" id="{E71416C9-A4B3-4E02-8A89-F1A73546AA3C}"/>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150666" y="1045385"/>
            <a:ext cx="639440" cy="685800"/>
          </a:xfrm>
          <a:prstGeom prst="rect">
            <a:avLst/>
          </a:prstGeom>
        </p:spPr>
      </p:pic>
      <p:sp>
        <p:nvSpPr>
          <p:cNvPr id="18" name="Rectangle: Rounded Corners 17">
            <a:extLst>
              <a:ext uri="{FF2B5EF4-FFF2-40B4-BE49-F238E27FC236}">
                <a16:creationId xmlns:a16="http://schemas.microsoft.com/office/drawing/2014/main" id="{E91B9DC9-4E7C-47B8-A53F-99ABB619C5DD}"/>
              </a:ext>
            </a:extLst>
          </p:cNvPr>
          <p:cNvSpPr/>
          <p:nvPr/>
        </p:nvSpPr>
        <p:spPr>
          <a:xfrm>
            <a:off x="6210386" y="1928400"/>
            <a:ext cx="2520000" cy="4320000"/>
          </a:xfrm>
          <a:prstGeom prst="roundRect">
            <a:avLst/>
          </a:prstGeom>
          <a:solidFill>
            <a:srgbClr val="AAAD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gn="ctr">
              <a:buFont typeface="Arial" panose="020B0604020202020204" pitchFamily="34" charset="0"/>
              <a:buChar char="•"/>
            </a:pPr>
            <a:r>
              <a:rPr lang="en-ZA" sz="1200" dirty="0"/>
              <a:t>Adoption likely to be longer in developing markets such as SA</a:t>
            </a:r>
          </a:p>
          <a:p>
            <a:pPr marL="171450" indent="-171450" algn="ctr">
              <a:buFont typeface="Arial" panose="020B0604020202020204" pitchFamily="34" charset="0"/>
              <a:buChar char="•"/>
            </a:pPr>
            <a:endParaRPr lang="en-ZA" sz="1200" dirty="0"/>
          </a:p>
          <a:p>
            <a:pPr marL="171450" indent="-171450" algn="ctr">
              <a:buFont typeface="Arial" panose="020B0604020202020204" pitchFamily="34" charset="0"/>
              <a:buChar char="•"/>
            </a:pPr>
            <a:r>
              <a:rPr lang="en-ZA" sz="1200" dirty="0"/>
              <a:t>Beneficial for developing markets that struggle with congestion and pollution.</a:t>
            </a:r>
          </a:p>
          <a:p>
            <a:pPr marL="171450" indent="-171450" algn="ctr">
              <a:buFont typeface="Arial" panose="020B0604020202020204" pitchFamily="34" charset="0"/>
              <a:buChar char="•"/>
            </a:pPr>
            <a:endParaRPr lang="en-ZA" sz="1200" dirty="0"/>
          </a:p>
          <a:p>
            <a:pPr marL="171450" indent="-171450" algn="ctr">
              <a:buFont typeface="Arial" panose="020B0604020202020204" pitchFamily="34" charset="0"/>
              <a:buChar char="•"/>
            </a:pPr>
            <a:r>
              <a:rPr lang="en-ZA" sz="1200" dirty="0">
                <a:solidFill>
                  <a:schemeClr val="bg1">
                    <a:lumMod val="95000"/>
                  </a:schemeClr>
                </a:solidFill>
              </a:rPr>
              <a:t>But will it stunt or support the growth of Tier 2 automotive economies, which are looking for future automotive industry growth to drive their industrialization?</a:t>
            </a:r>
          </a:p>
        </p:txBody>
      </p:sp>
    </p:spTree>
    <p:extLst>
      <p:ext uri="{BB962C8B-B14F-4D97-AF65-F5344CB8AC3E}">
        <p14:creationId xmlns:p14="http://schemas.microsoft.com/office/powerpoint/2010/main" val="12617225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C5512F-9D4A-4A41-A727-9A9593E66BF0}"/>
              </a:ext>
            </a:extLst>
          </p:cNvPr>
          <p:cNvSpPr>
            <a:spLocks noGrp="1"/>
          </p:cNvSpPr>
          <p:nvPr>
            <p:ph type="title"/>
          </p:nvPr>
        </p:nvSpPr>
        <p:spPr/>
        <p:txBody>
          <a:bodyPr/>
          <a:lstStyle/>
          <a:p>
            <a:r>
              <a:rPr lang="en-ZA" dirty="0"/>
              <a:t>Project overview</a:t>
            </a:r>
          </a:p>
        </p:txBody>
      </p:sp>
      <p:sp>
        <p:nvSpPr>
          <p:cNvPr id="3" name="Content Placeholder 2">
            <a:extLst>
              <a:ext uri="{FF2B5EF4-FFF2-40B4-BE49-F238E27FC236}">
                <a16:creationId xmlns:a16="http://schemas.microsoft.com/office/drawing/2014/main" id="{013A33D2-64EB-4897-BAAC-59F5641E8563}"/>
              </a:ext>
            </a:extLst>
          </p:cNvPr>
          <p:cNvSpPr>
            <a:spLocks noGrp="1"/>
          </p:cNvSpPr>
          <p:nvPr>
            <p:ph idx="1"/>
          </p:nvPr>
        </p:nvSpPr>
        <p:spPr/>
        <p:txBody>
          <a:bodyPr>
            <a:normAutofit/>
          </a:bodyPr>
          <a:lstStyle/>
          <a:p>
            <a:r>
              <a:rPr lang="en-ZA" dirty="0">
                <a:latin typeface="+mn-lt"/>
              </a:rPr>
              <a:t>Primary research question:</a:t>
            </a:r>
          </a:p>
          <a:p>
            <a:endParaRPr lang="en-ZA" i="1" dirty="0">
              <a:latin typeface="+mn-lt"/>
            </a:endParaRPr>
          </a:p>
          <a:p>
            <a:pPr marL="0" indent="0" algn="ctr">
              <a:buNone/>
            </a:pPr>
            <a:r>
              <a:rPr lang="en-ZA" i="1" dirty="0">
                <a:latin typeface="+mn-lt"/>
              </a:rPr>
              <a:t>INVESTIGATE THE RELEVANCY OF OCCUPATIONS AND SKILLS FOR THE MOTOR INDUSTRY</a:t>
            </a:r>
          </a:p>
          <a:p>
            <a:pPr lvl="1"/>
            <a:endParaRPr lang="en-ZA" i="1" dirty="0">
              <a:latin typeface="+mn-lt"/>
            </a:endParaRPr>
          </a:p>
          <a:p>
            <a:r>
              <a:rPr lang="en-ZA" dirty="0">
                <a:latin typeface="+mn-lt"/>
              </a:rPr>
              <a:t>Related questions:</a:t>
            </a:r>
          </a:p>
          <a:p>
            <a:pPr lvl="1"/>
            <a:endParaRPr lang="en-ZA" dirty="0">
              <a:latin typeface="+mn-lt"/>
            </a:endParaRPr>
          </a:p>
          <a:p>
            <a:pPr lvl="1"/>
            <a:r>
              <a:rPr lang="en-ZA" dirty="0">
                <a:latin typeface="+mn-lt"/>
              </a:rPr>
              <a:t>How will South Africa respond to the challenges presented by disruptive technological changes in global automotive value chains? </a:t>
            </a:r>
          </a:p>
          <a:p>
            <a:pPr lvl="1"/>
            <a:endParaRPr lang="en-ZA" dirty="0">
              <a:latin typeface="+mn-lt"/>
            </a:endParaRPr>
          </a:p>
          <a:p>
            <a:pPr lvl="1"/>
            <a:r>
              <a:rPr lang="en-GB" dirty="0">
                <a:latin typeface="+mn-lt"/>
              </a:rPr>
              <a:t>What skills development is needed and available for people to adapt and remain relevant to these changes? </a:t>
            </a:r>
          </a:p>
          <a:p>
            <a:pPr lvl="1"/>
            <a:endParaRPr lang="en-ZA" dirty="0">
              <a:latin typeface="+mn-lt"/>
            </a:endParaRPr>
          </a:p>
          <a:p>
            <a:pPr lvl="1"/>
            <a:r>
              <a:rPr lang="en-ZA" dirty="0">
                <a:latin typeface="+mn-lt"/>
              </a:rPr>
              <a:t>How to align SA’s automotive manufacturing policy framework to respond to these challenges to 2035 through the South African Automotive Master Plan (SAAM)? </a:t>
            </a:r>
          </a:p>
          <a:p>
            <a:endParaRPr lang="en-ZA" dirty="0"/>
          </a:p>
          <a:p>
            <a:endParaRPr lang="en-ZA" dirty="0"/>
          </a:p>
          <a:p>
            <a:endParaRPr lang="en-ZA" dirty="0"/>
          </a:p>
        </p:txBody>
      </p:sp>
      <p:sp>
        <p:nvSpPr>
          <p:cNvPr id="4" name="Slide Number Placeholder 3">
            <a:extLst>
              <a:ext uri="{FF2B5EF4-FFF2-40B4-BE49-F238E27FC236}">
                <a16:creationId xmlns:a16="http://schemas.microsoft.com/office/drawing/2014/main" id="{421E5A97-9341-4827-B490-FF782C878316}"/>
              </a:ext>
            </a:extLst>
          </p:cNvPr>
          <p:cNvSpPr>
            <a:spLocks noGrp="1"/>
          </p:cNvSpPr>
          <p:nvPr>
            <p:ph type="sldNum" sz="quarter" idx="12"/>
          </p:nvPr>
        </p:nvSpPr>
        <p:spPr/>
        <p:txBody>
          <a:bodyPr/>
          <a:lstStyle/>
          <a:p>
            <a:fld id="{98DD2591-A950-4969-95F0-FB5ADEE756ED}" type="slidenum">
              <a:rPr lang="en-US" smtClean="0"/>
              <a:pPr/>
              <a:t>4</a:t>
            </a:fld>
            <a:endParaRPr lang="en-US" dirty="0"/>
          </a:p>
        </p:txBody>
      </p:sp>
    </p:spTree>
    <p:extLst>
      <p:ext uri="{BB962C8B-B14F-4D97-AF65-F5344CB8AC3E}">
        <p14:creationId xmlns:p14="http://schemas.microsoft.com/office/powerpoint/2010/main" val="14483380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C5512F-9D4A-4A41-A727-9A9593E66BF0}"/>
              </a:ext>
            </a:extLst>
          </p:cNvPr>
          <p:cNvSpPr>
            <a:spLocks noGrp="1"/>
          </p:cNvSpPr>
          <p:nvPr>
            <p:ph type="title"/>
          </p:nvPr>
        </p:nvSpPr>
        <p:spPr/>
        <p:txBody>
          <a:bodyPr/>
          <a:lstStyle/>
          <a:p>
            <a:r>
              <a:rPr lang="en-ZA" dirty="0"/>
              <a:t>Project overview</a:t>
            </a:r>
          </a:p>
        </p:txBody>
      </p:sp>
      <p:sp>
        <p:nvSpPr>
          <p:cNvPr id="4" name="Slide Number Placeholder 3">
            <a:extLst>
              <a:ext uri="{FF2B5EF4-FFF2-40B4-BE49-F238E27FC236}">
                <a16:creationId xmlns:a16="http://schemas.microsoft.com/office/drawing/2014/main" id="{421E5A97-9341-4827-B490-FF782C878316}"/>
              </a:ext>
            </a:extLst>
          </p:cNvPr>
          <p:cNvSpPr>
            <a:spLocks noGrp="1"/>
          </p:cNvSpPr>
          <p:nvPr>
            <p:ph type="sldNum" sz="quarter" idx="12"/>
          </p:nvPr>
        </p:nvSpPr>
        <p:spPr/>
        <p:txBody>
          <a:bodyPr/>
          <a:lstStyle/>
          <a:p>
            <a:fld id="{98DD2591-A950-4969-95F0-FB5ADEE756ED}" type="slidenum">
              <a:rPr lang="en-US" smtClean="0"/>
              <a:pPr/>
              <a:t>5</a:t>
            </a:fld>
            <a:endParaRPr lang="en-US" dirty="0"/>
          </a:p>
        </p:txBody>
      </p:sp>
      <p:sp>
        <p:nvSpPr>
          <p:cNvPr id="7" name="Rectangle: Rounded Corners 6">
            <a:extLst>
              <a:ext uri="{FF2B5EF4-FFF2-40B4-BE49-F238E27FC236}">
                <a16:creationId xmlns:a16="http://schemas.microsoft.com/office/drawing/2014/main" id="{E48833BA-2428-4ED7-ACBD-A6F6E75B9CC6}"/>
              </a:ext>
            </a:extLst>
          </p:cNvPr>
          <p:cNvSpPr/>
          <p:nvPr/>
        </p:nvSpPr>
        <p:spPr>
          <a:xfrm>
            <a:off x="1371600" y="1219200"/>
            <a:ext cx="6705600" cy="635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ZA" dirty="0"/>
              <a:t>Global Value Chain shifts (technology, players and geographies)</a:t>
            </a:r>
          </a:p>
        </p:txBody>
      </p:sp>
      <p:sp>
        <p:nvSpPr>
          <p:cNvPr id="8" name="Rectangle: Rounded Corners 7">
            <a:extLst>
              <a:ext uri="{FF2B5EF4-FFF2-40B4-BE49-F238E27FC236}">
                <a16:creationId xmlns:a16="http://schemas.microsoft.com/office/drawing/2014/main" id="{134203F1-8A01-4004-A42C-9BE0CAC738C8}"/>
              </a:ext>
            </a:extLst>
          </p:cNvPr>
          <p:cNvSpPr/>
          <p:nvPr/>
        </p:nvSpPr>
        <p:spPr>
          <a:xfrm>
            <a:off x="1379483" y="2533652"/>
            <a:ext cx="6705600" cy="635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ZA" dirty="0"/>
              <a:t>SAAM supports SA’s position in the global value chains</a:t>
            </a:r>
          </a:p>
        </p:txBody>
      </p:sp>
      <p:sp>
        <p:nvSpPr>
          <p:cNvPr id="9" name="Rectangle: Rounded Corners 8">
            <a:extLst>
              <a:ext uri="{FF2B5EF4-FFF2-40B4-BE49-F238E27FC236}">
                <a16:creationId xmlns:a16="http://schemas.microsoft.com/office/drawing/2014/main" id="{D82C02D0-A23C-4768-A3F7-894B1BE8AF98}"/>
              </a:ext>
            </a:extLst>
          </p:cNvPr>
          <p:cNvSpPr/>
          <p:nvPr/>
        </p:nvSpPr>
        <p:spPr>
          <a:xfrm>
            <a:off x="1387366" y="3844927"/>
            <a:ext cx="6705600" cy="635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ZA" dirty="0"/>
              <a:t>Skills implications</a:t>
            </a:r>
          </a:p>
        </p:txBody>
      </p:sp>
      <p:sp>
        <p:nvSpPr>
          <p:cNvPr id="10" name="Rectangle: Rounded Corners 9">
            <a:extLst>
              <a:ext uri="{FF2B5EF4-FFF2-40B4-BE49-F238E27FC236}">
                <a16:creationId xmlns:a16="http://schemas.microsoft.com/office/drawing/2014/main" id="{CAF3845F-6A04-4179-A525-344A61DECE94}"/>
              </a:ext>
            </a:extLst>
          </p:cNvPr>
          <p:cNvSpPr/>
          <p:nvPr/>
        </p:nvSpPr>
        <p:spPr>
          <a:xfrm>
            <a:off x="1358462" y="5083175"/>
            <a:ext cx="3220233" cy="61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ZA" dirty="0"/>
              <a:t>Job types</a:t>
            </a:r>
          </a:p>
        </p:txBody>
      </p:sp>
      <p:sp>
        <p:nvSpPr>
          <p:cNvPr id="11" name="Rectangle: Rounded Corners 10">
            <a:extLst>
              <a:ext uri="{FF2B5EF4-FFF2-40B4-BE49-F238E27FC236}">
                <a16:creationId xmlns:a16="http://schemas.microsoft.com/office/drawing/2014/main" id="{5B5D4AAF-A3FB-4601-978A-25846FDF4F50}"/>
              </a:ext>
            </a:extLst>
          </p:cNvPr>
          <p:cNvSpPr/>
          <p:nvPr/>
        </p:nvSpPr>
        <p:spPr>
          <a:xfrm>
            <a:off x="4872733" y="5083175"/>
            <a:ext cx="3220233" cy="61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ZA" dirty="0"/>
              <a:t>Job categories</a:t>
            </a:r>
          </a:p>
        </p:txBody>
      </p:sp>
      <p:cxnSp>
        <p:nvCxnSpPr>
          <p:cNvPr id="12" name="Straight Arrow Connector 11">
            <a:extLst>
              <a:ext uri="{FF2B5EF4-FFF2-40B4-BE49-F238E27FC236}">
                <a16:creationId xmlns:a16="http://schemas.microsoft.com/office/drawing/2014/main" id="{F1D51554-A575-4F03-ACA0-74F021A65DF2}"/>
              </a:ext>
            </a:extLst>
          </p:cNvPr>
          <p:cNvCxnSpPr>
            <a:cxnSpLocks/>
          </p:cNvCxnSpPr>
          <p:nvPr/>
        </p:nvCxnSpPr>
        <p:spPr>
          <a:xfrm>
            <a:off x="4724400" y="1958974"/>
            <a:ext cx="0" cy="457200"/>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C6B3D3D5-C3F3-4DE9-B8AC-A7A34C0E5A87}"/>
              </a:ext>
            </a:extLst>
          </p:cNvPr>
          <p:cNvCxnSpPr>
            <a:cxnSpLocks/>
          </p:cNvCxnSpPr>
          <p:nvPr/>
        </p:nvCxnSpPr>
        <p:spPr>
          <a:xfrm>
            <a:off x="4724400" y="3257548"/>
            <a:ext cx="0" cy="457200"/>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6F92A08E-D495-45E7-B66A-F73E09EF3197}"/>
              </a:ext>
            </a:extLst>
          </p:cNvPr>
          <p:cNvCxnSpPr>
            <a:cxnSpLocks/>
          </p:cNvCxnSpPr>
          <p:nvPr/>
        </p:nvCxnSpPr>
        <p:spPr>
          <a:xfrm flipH="1">
            <a:off x="4271268" y="4540288"/>
            <a:ext cx="152400" cy="454027"/>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BEDA5989-18FB-4BAE-86A3-3837589D5B26}"/>
              </a:ext>
            </a:extLst>
          </p:cNvPr>
          <p:cNvCxnSpPr>
            <a:cxnSpLocks/>
          </p:cNvCxnSpPr>
          <p:nvPr/>
        </p:nvCxnSpPr>
        <p:spPr>
          <a:xfrm>
            <a:off x="4953000" y="4533900"/>
            <a:ext cx="152400" cy="454027"/>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6" name="Rectangle: Rounded Corners 15">
            <a:extLst>
              <a:ext uri="{FF2B5EF4-FFF2-40B4-BE49-F238E27FC236}">
                <a16:creationId xmlns:a16="http://schemas.microsoft.com/office/drawing/2014/main" id="{95BC153A-3BD7-4D64-8D0F-725558F7A066}"/>
              </a:ext>
            </a:extLst>
          </p:cNvPr>
          <p:cNvSpPr/>
          <p:nvPr/>
        </p:nvSpPr>
        <p:spPr>
          <a:xfrm>
            <a:off x="1358462" y="5980923"/>
            <a:ext cx="6705600" cy="63500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ZA" dirty="0"/>
              <a:t>How do we address these implications?</a:t>
            </a:r>
          </a:p>
        </p:txBody>
      </p:sp>
    </p:spTree>
    <p:extLst>
      <p:ext uri="{BB962C8B-B14F-4D97-AF65-F5344CB8AC3E}">
        <p14:creationId xmlns:p14="http://schemas.microsoft.com/office/powerpoint/2010/main" val="946143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1000"/>
                                        <p:tgtEl>
                                          <p:spTgt spid="12"/>
                                        </p:tgtEl>
                                      </p:cBhvr>
                                    </p:animEffect>
                                    <p:anim calcmode="lin" valueType="num">
                                      <p:cBhvr>
                                        <p:cTn id="13" dur="1000" fill="hold"/>
                                        <p:tgtEl>
                                          <p:spTgt spid="12"/>
                                        </p:tgtEl>
                                        <p:attrNameLst>
                                          <p:attrName>ppt_x</p:attrName>
                                        </p:attrNameLst>
                                      </p:cBhvr>
                                      <p:tavLst>
                                        <p:tav tm="0">
                                          <p:val>
                                            <p:strVal val="#ppt_x"/>
                                          </p:val>
                                        </p:tav>
                                        <p:tav tm="100000">
                                          <p:val>
                                            <p:strVal val="#ppt_x"/>
                                          </p:val>
                                        </p:tav>
                                      </p:tavLst>
                                    </p:anim>
                                    <p:anim calcmode="lin" valueType="num">
                                      <p:cBhvr>
                                        <p:cTn id="14"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7"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1000"/>
                                        <p:tgtEl>
                                          <p:spTgt spid="9"/>
                                        </p:tgtEl>
                                      </p:cBhvr>
                                    </p:animEffect>
                                    <p:anim calcmode="lin" valueType="num">
                                      <p:cBhvr>
                                        <p:cTn id="20" dur="1000" fill="hold"/>
                                        <p:tgtEl>
                                          <p:spTgt spid="9"/>
                                        </p:tgtEl>
                                        <p:attrNameLst>
                                          <p:attrName>ppt_x</p:attrName>
                                        </p:attrNameLst>
                                      </p:cBhvr>
                                      <p:tavLst>
                                        <p:tav tm="0">
                                          <p:val>
                                            <p:strVal val="#ppt_x"/>
                                          </p:val>
                                        </p:tav>
                                        <p:tav tm="100000">
                                          <p:val>
                                            <p:strVal val="#ppt_x"/>
                                          </p:val>
                                        </p:tav>
                                      </p:tavLst>
                                    </p:anim>
                                    <p:anim calcmode="lin" valueType="num">
                                      <p:cBhvr>
                                        <p:cTn id="21" dur="1000" fill="hold"/>
                                        <p:tgtEl>
                                          <p:spTgt spid="9"/>
                                        </p:tgtEl>
                                        <p:attrNameLst>
                                          <p:attrName>ppt_y</p:attrName>
                                        </p:attrNameLst>
                                      </p:cBhvr>
                                      <p:tavLst>
                                        <p:tav tm="0">
                                          <p:val>
                                            <p:strVal val="#ppt_y-.1"/>
                                          </p:val>
                                        </p:tav>
                                        <p:tav tm="100000">
                                          <p:val>
                                            <p:strVal val="#ppt_y"/>
                                          </p:val>
                                        </p:tav>
                                      </p:tavLst>
                                    </p:anim>
                                  </p:childTnLst>
                                </p:cTn>
                              </p:par>
                              <p:par>
                                <p:cTn id="22" presetID="47" presetClass="entr" presetSubtype="0" fill="hold" nodeType="with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fade">
                                      <p:cBhvr>
                                        <p:cTn id="24" dur="1000"/>
                                        <p:tgtEl>
                                          <p:spTgt spid="13"/>
                                        </p:tgtEl>
                                      </p:cBhvr>
                                    </p:animEffect>
                                    <p:anim calcmode="lin" valueType="num">
                                      <p:cBhvr>
                                        <p:cTn id="25" dur="1000" fill="hold"/>
                                        <p:tgtEl>
                                          <p:spTgt spid="13"/>
                                        </p:tgtEl>
                                        <p:attrNameLst>
                                          <p:attrName>ppt_x</p:attrName>
                                        </p:attrNameLst>
                                      </p:cBhvr>
                                      <p:tavLst>
                                        <p:tav tm="0">
                                          <p:val>
                                            <p:strVal val="#ppt_x"/>
                                          </p:val>
                                        </p:tav>
                                        <p:tav tm="100000">
                                          <p:val>
                                            <p:strVal val="#ppt_x"/>
                                          </p:val>
                                        </p:tav>
                                      </p:tavLst>
                                    </p:anim>
                                    <p:anim calcmode="lin" valueType="num">
                                      <p:cBhvr>
                                        <p:cTn id="26"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7"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fade">
                                      <p:cBhvr>
                                        <p:cTn id="31" dur="1000"/>
                                        <p:tgtEl>
                                          <p:spTgt spid="10"/>
                                        </p:tgtEl>
                                      </p:cBhvr>
                                    </p:animEffect>
                                    <p:anim calcmode="lin" valueType="num">
                                      <p:cBhvr>
                                        <p:cTn id="32" dur="1000" fill="hold"/>
                                        <p:tgtEl>
                                          <p:spTgt spid="10"/>
                                        </p:tgtEl>
                                        <p:attrNameLst>
                                          <p:attrName>ppt_x</p:attrName>
                                        </p:attrNameLst>
                                      </p:cBhvr>
                                      <p:tavLst>
                                        <p:tav tm="0">
                                          <p:val>
                                            <p:strVal val="#ppt_x"/>
                                          </p:val>
                                        </p:tav>
                                        <p:tav tm="100000">
                                          <p:val>
                                            <p:strVal val="#ppt_x"/>
                                          </p:val>
                                        </p:tav>
                                      </p:tavLst>
                                    </p:anim>
                                    <p:anim calcmode="lin" valueType="num">
                                      <p:cBhvr>
                                        <p:cTn id="33" dur="1000" fill="hold"/>
                                        <p:tgtEl>
                                          <p:spTgt spid="10"/>
                                        </p:tgtEl>
                                        <p:attrNameLst>
                                          <p:attrName>ppt_y</p:attrName>
                                        </p:attrNameLst>
                                      </p:cBhvr>
                                      <p:tavLst>
                                        <p:tav tm="0">
                                          <p:val>
                                            <p:strVal val="#ppt_y-.1"/>
                                          </p:val>
                                        </p:tav>
                                        <p:tav tm="100000">
                                          <p:val>
                                            <p:strVal val="#ppt_y"/>
                                          </p:val>
                                        </p:tav>
                                      </p:tavLst>
                                    </p:anim>
                                  </p:childTnLst>
                                </p:cTn>
                              </p:par>
                              <p:par>
                                <p:cTn id="34" presetID="47" presetClass="entr" presetSubtype="0" fill="hold" grpId="0" nodeType="with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fade">
                                      <p:cBhvr>
                                        <p:cTn id="36" dur="1000"/>
                                        <p:tgtEl>
                                          <p:spTgt spid="11"/>
                                        </p:tgtEl>
                                      </p:cBhvr>
                                    </p:animEffect>
                                    <p:anim calcmode="lin" valueType="num">
                                      <p:cBhvr>
                                        <p:cTn id="37" dur="1000" fill="hold"/>
                                        <p:tgtEl>
                                          <p:spTgt spid="11"/>
                                        </p:tgtEl>
                                        <p:attrNameLst>
                                          <p:attrName>ppt_x</p:attrName>
                                        </p:attrNameLst>
                                      </p:cBhvr>
                                      <p:tavLst>
                                        <p:tav tm="0">
                                          <p:val>
                                            <p:strVal val="#ppt_x"/>
                                          </p:val>
                                        </p:tav>
                                        <p:tav tm="100000">
                                          <p:val>
                                            <p:strVal val="#ppt_x"/>
                                          </p:val>
                                        </p:tav>
                                      </p:tavLst>
                                    </p:anim>
                                    <p:anim calcmode="lin" valueType="num">
                                      <p:cBhvr>
                                        <p:cTn id="38" dur="1000" fill="hold"/>
                                        <p:tgtEl>
                                          <p:spTgt spid="11"/>
                                        </p:tgtEl>
                                        <p:attrNameLst>
                                          <p:attrName>ppt_y</p:attrName>
                                        </p:attrNameLst>
                                      </p:cBhvr>
                                      <p:tavLst>
                                        <p:tav tm="0">
                                          <p:val>
                                            <p:strVal val="#ppt_y-.1"/>
                                          </p:val>
                                        </p:tav>
                                        <p:tav tm="100000">
                                          <p:val>
                                            <p:strVal val="#ppt_y"/>
                                          </p:val>
                                        </p:tav>
                                      </p:tavLst>
                                    </p:anim>
                                  </p:childTnLst>
                                </p:cTn>
                              </p:par>
                              <p:par>
                                <p:cTn id="39" presetID="47" presetClass="entr" presetSubtype="0" fill="hold" nodeType="withEffect">
                                  <p:stCondLst>
                                    <p:cond delay="0"/>
                                  </p:stCondLst>
                                  <p:childTnLst>
                                    <p:set>
                                      <p:cBhvr>
                                        <p:cTn id="40" dur="1" fill="hold">
                                          <p:stCondLst>
                                            <p:cond delay="0"/>
                                          </p:stCondLst>
                                        </p:cTn>
                                        <p:tgtEl>
                                          <p:spTgt spid="14"/>
                                        </p:tgtEl>
                                        <p:attrNameLst>
                                          <p:attrName>style.visibility</p:attrName>
                                        </p:attrNameLst>
                                      </p:cBhvr>
                                      <p:to>
                                        <p:strVal val="visible"/>
                                      </p:to>
                                    </p:set>
                                    <p:animEffect transition="in" filter="fade">
                                      <p:cBhvr>
                                        <p:cTn id="41" dur="1000"/>
                                        <p:tgtEl>
                                          <p:spTgt spid="14"/>
                                        </p:tgtEl>
                                      </p:cBhvr>
                                    </p:animEffect>
                                    <p:anim calcmode="lin" valueType="num">
                                      <p:cBhvr>
                                        <p:cTn id="42" dur="1000" fill="hold"/>
                                        <p:tgtEl>
                                          <p:spTgt spid="14"/>
                                        </p:tgtEl>
                                        <p:attrNameLst>
                                          <p:attrName>ppt_x</p:attrName>
                                        </p:attrNameLst>
                                      </p:cBhvr>
                                      <p:tavLst>
                                        <p:tav tm="0">
                                          <p:val>
                                            <p:strVal val="#ppt_x"/>
                                          </p:val>
                                        </p:tav>
                                        <p:tav tm="100000">
                                          <p:val>
                                            <p:strVal val="#ppt_x"/>
                                          </p:val>
                                        </p:tav>
                                      </p:tavLst>
                                    </p:anim>
                                    <p:anim calcmode="lin" valueType="num">
                                      <p:cBhvr>
                                        <p:cTn id="43" dur="1000" fill="hold"/>
                                        <p:tgtEl>
                                          <p:spTgt spid="14"/>
                                        </p:tgtEl>
                                        <p:attrNameLst>
                                          <p:attrName>ppt_y</p:attrName>
                                        </p:attrNameLst>
                                      </p:cBhvr>
                                      <p:tavLst>
                                        <p:tav tm="0">
                                          <p:val>
                                            <p:strVal val="#ppt_y-.1"/>
                                          </p:val>
                                        </p:tav>
                                        <p:tav tm="100000">
                                          <p:val>
                                            <p:strVal val="#ppt_y"/>
                                          </p:val>
                                        </p:tav>
                                      </p:tavLst>
                                    </p:anim>
                                  </p:childTnLst>
                                </p:cTn>
                              </p:par>
                              <p:par>
                                <p:cTn id="44" presetID="47" presetClass="entr" presetSubtype="0" fill="hold" nodeType="withEffect">
                                  <p:stCondLst>
                                    <p:cond delay="0"/>
                                  </p:stCondLst>
                                  <p:childTnLst>
                                    <p:set>
                                      <p:cBhvr>
                                        <p:cTn id="45" dur="1" fill="hold">
                                          <p:stCondLst>
                                            <p:cond delay="0"/>
                                          </p:stCondLst>
                                        </p:cTn>
                                        <p:tgtEl>
                                          <p:spTgt spid="15"/>
                                        </p:tgtEl>
                                        <p:attrNameLst>
                                          <p:attrName>style.visibility</p:attrName>
                                        </p:attrNameLst>
                                      </p:cBhvr>
                                      <p:to>
                                        <p:strVal val="visible"/>
                                      </p:to>
                                    </p:set>
                                    <p:animEffect transition="in" filter="fade">
                                      <p:cBhvr>
                                        <p:cTn id="46" dur="1000"/>
                                        <p:tgtEl>
                                          <p:spTgt spid="15"/>
                                        </p:tgtEl>
                                      </p:cBhvr>
                                    </p:animEffect>
                                    <p:anim calcmode="lin" valueType="num">
                                      <p:cBhvr>
                                        <p:cTn id="47" dur="1000" fill="hold"/>
                                        <p:tgtEl>
                                          <p:spTgt spid="15"/>
                                        </p:tgtEl>
                                        <p:attrNameLst>
                                          <p:attrName>ppt_x</p:attrName>
                                        </p:attrNameLst>
                                      </p:cBhvr>
                                      <p:tavLst>
                                        <p:tav tm="0">
                                          <p:val>
                                            <p:strVal val="#ppt_x"/>
                                          </p:val>
                                        </p:tav>
                                        <p:tav tm="100000">
                                          <p:val>
                                            <p:strVal val="#ppt_x"/>
                                          </p:val>
                                        </p:tav>
                                      </p:tavLst>
                                    </p:anim>
                                    <p:anim calcmode="lin" valueType="num">
                                      <p:cBhvr>
                                        <p:cTn id="48"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47" presetClass="entr" presetSubtype="0" fill="hold" grpId="0" nodeType="clickEffect">
                                  <p:stCondLst>
                                    <p:cond delay="0"/>
                                  </p:stCondLst>
                                  <p:childTnLst>
                                    <p:set>
                                      <p:cBhvr>
                                        <p:cTn id="52" dur="1" fill="hold">
                                          <p:stCondLst>
                                            <p:cond delay="0"/>
                                          </p:stCondLst>
                                        </p:cTn>
                                        <p:tgtEl>
                                          <p:spTgt spid="16"/>
                                        </p:tgtEl>
                                        <p:attrNameLst>
                                          <p:attrName>style.visibility</p:attrName>
                                        </p:attrNameLst>
                                      </p:cBhvr>
                                      <p:to>
                                        <p:strVal val="visible"/>
                                      </p:to>
                                    </p:set>
                                    <p:animEffect transition="in" filter="fade">
                                      <p:cBhvr>
                                        <p:cTn id="53" dur="1000"/>
                                        <p:tgtEl>
                                          <p:spTgt spid="16"/>
                                        </p:tgtEl>
                                      </p:cBhvr>
                                    </p:animEffect>
                                    <p:anim calcmode="lin" valueType="num">
                                      <p:cBhvr>
                                        <p:cTn id="54" dur="1000" fill="hold"/>
                                        <p:tgtEl>
                                          <p:spTgt spid="16"/>
                                        </p:tgtEl>
                                        <p:attrNameLst>
                                          <p:attrName>ppt_x</p:attrName>
                                        </p:attrNameLst>
                                      </p:cBhvr>
                                      <p:tavLst>
                                        <p:tav tm="0">
                                          <p:val>
                                            <p:strVal val="#ppt_x"/>
                                          </p:val>
                                        </p:tav>
                                        <p:tav tm="100000">
                                          <p:val>
                                            <p:strVal val="#ppt_x"/>
                                          </p:val>
                                        </p:tav>
                                      </p:tavLst>
                                    </p:anim>
                                    <p:anim calcmode="lin" valueType="num">
                                      <p:cBhvr>
                                        <p:cTn id="55"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1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C5512F-9D4A-4A41-A727-9A9593E66BF0}"/>
              </a:ext>
            </a:extLst>
          </p:cNvPr>
          <p:cNvSpPr>
            <a:spLocks noGrp="1"/>
          </p:cNvSpPr>
          <p:nvPr>
            <p:ph type="title"/>
          </p:nvPr>
        </p:nvSpPr>
        <p:spPr/>
        <p:txBody>
          <a:bodyPr/>
          <a:lstStyle/>
          <a:p>
            <a:r>
              <a:rPr lang="en-ZA" dirty="0"/>
              <a:t>Methodology</a:t>
            </a:r>
          </a:p>
        </p:txBody>
      </p:sp>
      <p:sp>
        <p:nvSpPr>
          <p:cNvPr id="3" name="Content Placeholder 2">
            <a:extLst>
              <a:ext uri="{FF2B5EF4-FFF2-40B4-BE49-F238E27FC236}">
                <a16:creationId xmlns:a16="http://schemas.microsoft.com/office/drawing/2014/main" id="{013A33D2-64EB-4897-BAAC-59F5641E8563}"/>
              </a:ext>
            </a:extLst>
          </p:cNvPr>
          <p:cNvSpPr>
            <a:spLocks noGrp="1"/>
          </p:cNvSpPr>
          <p:nvPr>
            <p:ph idx="1"/>
          </p:nvPr>
        </p:nvSpPr>
        <p:spPr/>
        <p:txBody>
          <a:bodyPr>
            <a:normAutofit fontScale="92500" lnSpcReduction="10000"/>
          </a:bodyPr>
          <a:lstStyle/>
          <a:p>
            <a:r>
              <a:rPr lang="en-ZA" dirty="0">
                <a:latin typeface="+mn-lt"/>
              </a:rPr>
              <a:t>Two areas of study:</a:t>
            </a:r>
          </a:p>
          <a:p>
            <a:pPr lvl="1"/>
            <a:r>
              <a:rPr lang="en-ZA" dirty="0">
                <a:latin typeface="+mn-lt"/>
              </a:rPr>
              <a:t>Tier-1 component manufacturers for OEM’s (B&amp;M Analysts)</a:t>
            </a:r>
          </a:p>
          <a:p>
            <a:pPr lvl="1"/>
            <a:r>
              <a:rPr lang="en-ZA" dirty="0">
                <a:latin typeface="+mn-lt"/>
              </a:rPr>
              <a:t>Automotive dealer and distribution establishments of approved franchised OEM motor vehicle, bus, truck and tractors service centres and repairers (MIBCO)</a:t>
            </a:r>
          </a:p>
          <a:p>
            <a:pPr lvl="1"/>
            <a:endParaRPr lang="en-ZA" dirty="0">
              <a:highlight>
                <a:srgbClr val="FFFF00"/>
              </a:highlight>
              <a:latin typeface="+mn-lt"/>
            </a:endParaRPr>
          </a:p>
          <a:p>
            <a:r>
              <a:rPr lang="en-ZA" dirty="0">
                <a:latin typeface="+mn-lt"/>
              </a:rPr>
              <a:t>Methodology</a:t>
            </a:r>
          </a:p>
          <a:p>
            <a:endParaRPr lang="en-ZA" dirty="0">
              <a:latin typeface="+mn-lt"/>
            </a:endParaRPr>
          </a:p>
          <a:p>
            <a:pPr lvl="1"/>
            <a:r>
              <a:rPr lang="en-ZA" dirty="0">
                <a:latin typeface="+mn-lt"/>
              </a:rPr>
              <a:t>Secondary Research:</a:t>
            </a:r>
          </a:p>
          <a:p>
            <a:pPr lvl="2"/>
            <a:r>
              <a:rPr lang="en-ZA" dirty="0">
                <a:latin typeface="+mn-lt"/>
              </a:rPr>
              <a:t>Desktop research </a:t>
            </a:r>
          </a:p>
          <a:p>
            <a:pPr lvl="2"/>
            <a:r>
              <a:rPr lang="en-ZA" dirty="0">
                <a:latin typeface="+mn-lt"/>
              </a:rPr>
              <a:t>Analysis of internal and external resources.</a:t>
            </a:r>
          </a:p>
          <a:p>
            <a:pPr lvl="1"/>
            <a:endParaRPr lang="en-ZA" dirty="0">
              <a:latin typeface="+mn-lt"/>
            </a:endParaRPr>
          </a:p>
          <a:p>
            <a:pPr lvl="1"/>
            <a:r>
              <a:rPr lang="en-ZA" dirty="0">
                <a:latin typeface="+mn-lt"/>
              </a:rPr>
              <a:t>Focus Groups:</a:t>
            </a:r>
          </a:p>
          <a:p>
            <a:pPr lvl="2"/>
            <a:r>
              <a:rPr lang="en-ZA" dirty="0">
                <a:latin typeface="+mn-lt"/>
              </a:rPr>
              <a:t>Workshops to be held in Johannesburg, Port Elizabeth and Durban</a:t>
            </a:r>
          </a:p>
          <a:p>
            <a:pPr lvl="2"/>
            <a:r>
              <a:rPr lang="en-ZA" dirty="0">
                <a:latin typeface="+mn-lt"/>
              </a:rPr>
              <a:t>Determining what skills are needed for these existing occupations and what new skills will be required </a:t>
            </a:r>
          </a:p>
          <a:p>
            <a:pPr lvl="2"/>
            <a:r>
              <a:rPr lang="en-ZA" dirty="0">
                <a:latin typeface="+mn-lt"/>
              </a:rPr>
              <a:t>Determining the skills development resources required to skill people sufficiently to fulfil these occupations</a:t>
            </a:r>
          </a:p>
          <a:p>
            <a:pPr lvl="1"/>
            <a:endParaRPr lang="en-ZA" dirty="0">
              <a:latin typeface="+mn-lt"/>
            </a:endParaRPr>
          </a:p>
          <a:p>
            <a:pPr lvl="1"/>
            <a:r>
              <a:rPr lang="en-ZA" dirty="0">
                <a:latin typeface="+mn-lt"/>
              </a:rPr>
              <a:t>Quantitative primary research:</a:t>
            </a:r>
          </a:p>
          <a:p>
            <a:pPr lvl="2"/>
            <a:r>
              <a:rPr lang="en-ZA" dirty="0">
                <a:latin typeface="+mn-lt"/>
              </a:rPr>
              <a:t>Preparation of a questionnaire, guided by desktop research and focus group output</a:t>
            </a:r>
          </a:p>
          <a:p>
            <a:pPr lvl="2"/>
            <a:r>
              <a:rPr lang="en-ZA" dirty="0">
                <a:latin typeface="+mn-lt"/>
              </a:rPr>
              <a:t>Consultation and follow up with organisations to obtain data</a:t>
            </a:r>
          </a:p>
          <a:p>
            <a:pPr lvl="2"/>
            <a:r>
              <a:rPr lang="en-ZA" dirty="0">
                <a:latin typeface="+mn-lt"/>
              </a:rPr>
              <a:t>Compilation of data per research group</a:t>
            </a:r>
          </a:p>
          <a:p>
            <a:pPr lvl="2"/>
            <a:r>
              <a:rPr lang="en-ZA" dirty="0">
                <a:latin typeface="+mn-lt"/>
              </a:rPr>
              <a:t>Presentation and interpretation of data as part of the consolidated research report (23</a:t>
            </a:r>
            <a:r>
              <a:rPr lang="en-ZA" baseline="30000" dirty="0">
                <a:latin typeface="+mn-lt"/>
              </a:rPr>
              <a:t>rd</a:t>
            </a:r>
            <a:r>
              <a:rPr lang="en-ZA" dirty="0">
                <a:latin typeface="+mn-lt"/>
              </a:rPr>
              <a:t> March).</a:t>
            </a:r>
          </a:p>
          <a:p>
            <a:pPr lvl="1"/>
            <a:endParaRPr lang="en-ZA" dirty="0">
              <a:highlight>
                <a:srgbClr val="FFFF00"/>
              </a:highlight>
            </a:endParaRPr>
          </a:p>
          <a:p>
            <a:endParaRPr lang="en-ZA" dirty="0"/>
          </a:p>
          <a:p>
            <a:endParaRPr lang="en-ZA" dirty="0"/>
          </a:p>
          <a:p>
            <a:endParaRPr lang="en-ZA" dirty="0"/>
          </a:p>
        </p:txBody>
      </p:sp>
      <p:sp>
        <p:nvSpPr>
          <p:cNvPr id="4" name="Slide Number Placeholder 3">
            <a:extLst>
              <a:ext uri="{FF2B5EF4-FFF2-40B4-BE49-F238E27FC236}">
                <a16:creationId xmlns:a16="http://schemas.microsoft.com/office/drawing/2014/main" id="{421E5A97-9341-4827-B490-FF782C878316}"/>
              </a:ext>
            </a:extLst>
          </p:cNvPr>
          <p:cNvSpPr>
            <a:spLocks noGrp="1"/>
          </p:cNvSpPr>
          <p:nvPr>
            <p:ph type="sldNum" sz="quarter" idx="12"/>
          </p:nvPr>
        </p:nvSpPr>
        <p:spPr/>
        <p:txBody>
          <a:bodyPr/>
          <a:lstStyle/>
          <a:p>
            <a:fld id="{98DD2591-A950-4969-95F0-FB5ADEE756ED}" type="slidenum">
              <a:rPr lang="en-US" smtClean="0"/>
              <a:pPr/>
              <a:t>6</a:t>
            </a:fld>
            <a:endParaRPr lang="en-US" dirty="0"/>
          </a:p>
        </p:txBody>
      </p:sp>
    </p:spTree>
    <p:extLst>
      <p:ext uri="{BB962C8B-B14F-4D97-AF65-F5344CB8AC3E}">
        <p14:creationId xmlns:p14="http://schemas.microsoft.com/office/powerpoint/2010/main" val="33732974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B9DCE-79AA-44FF-BF8E-D6E56314A5B5}"/>
              </a:ext>
            </a:extLst>
          </p:cNvPr>
          <p:cNvSpPr>
            <a:spLocks noGrp="1"/>
          </p:cNvSpPr>
          <p:nvPr>
            <p:ph type="title"/>
          </p:nvPr>
        </p:nvSpPr>
        <p:spPr/>
        <p:txBody>
          <a:bodyPr>
            <a:normAutofit fontScale="90000"/>
          </a:bodyPr>
          <a:lstStyle/>
          <a:p>
            <a:r>
              <a:rPr lang="en-ZA" dirty="0"/>
              <a:t>2. Disruptive changes to the global automotive industry</a:t>
            </a:r>
          </a:p>
        </p:txBody>
      </p:sp>
    </p:spTree>
    <p:extLst>
      <p:ext uri="{BB962C8B-B14F-4D97-AF65-F5344CB8AC3E}">
        <p14:creationId xmlns:p14="http://schemas.microsoft.com/office/powerpoint/2010/main" val="22551395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A number of technological trends are set to disrupt the global auto industry</a:t>
            </a:r>
          </a:p>
        </p:txBody>
      </p:sp>
      <p:sp>
        <p:nvSpPr>
          <p:cNvPr id="4" name="Slide Number Placeholder 3"/>
          <p:cNvSpPr>
            <a:spLocks noGrp="1"/>
          </p:cNvSpPr>
          <p:nvPr>
            <p:ph type="sldNum" sz="quarter" idx="12"/>
          </p:nvPr>
        </p:nvSpPr>
        <p:spPr/>
        <p:txBody>
          <a:bodyPr/>
          <a:lstStyle/>
          <a:p>
            <a:fld id="{98DD2591-A950-4969-95F0-FB5ADEE756ED}" type="slidenum">
              <a:rPr lang="en-US" smtClean="0"/>
              <a:pPr/>
              <a:t>8</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700572358"/>
              </p:ext>
            </p:extLst>
          </p:nvPr>
        </p:nvGraphicFramePr>
        <p:xfrm>
          <a:off x="914400" y="990599"/>
          <a:ext cx="7883232" cy="5546273"/>
        </p:xfrm>
        <a:graphic>
          <a:graphicData uri="http://schemas.openxmlformats.org/drawingml/2006/table">
            <a:tbl>
              <a:tblPr firstRow="1" bandRow="1">
                <a:tableStyleId>{5C22544A-7EE6-4342-B048-85BDC9FD1C3A}</a:tableStyleId>
              </a:tblPr>
              <a:tblGrid>
                <a:gridCol w="2209800">
                  <a:extLst>
                    <a:ext uri="{9D8B030D-6E8A-4147-A177-3AD203B41FA5}">
                      <a16:colId xmlns:a16="http://schemas.microsoft.com/office/drawing/2014/main" val="1211654386"/>
                    </a:ext>
                  </a:extLst>
                </a:gridCol>
                <a:gridCol w="5673432">
                  <a:extLst>
                    <a:ext uri="{9D8B030D-6E8A-4147-A177-3AD203B41FA5}">
                      <a16:colId xmlns:a16="http://schemas.microsoft.com/office/drawing/2014/main" val="2542680485"/>
                    </a:ext>
                  </a:extLst>
                </a:gridCol>
              </a:tblGrid>
              <a:tr h="596085">
                <a:tc>
                  <a:txBody>
                    <a:bodyPr/>
                    <a:lstStyle/>
                    <a:p>
                      <a:r>
                        <a:rPr lang="en-GB" sz="1400" b="1" dirty="0">
                          <a:solidFill>
                            <a:schemeClr val="accent1"/>
                          </a:solidFill>
                        </a:rPr>
                        <a:t>Alternative engine technologies </a:t>
                      </a:r>
                    </a:p>
                  </a:txBody>
                  <a:tcPr anchor="ctr">
                    <a:lnL w="12700" cmpd="sng">
                      <a:noFill/>
                    </a:lnL>
                    <a:lnR w="12700" cmpd="sng">
                      <a:noFill/>
                    </a:lnR>
                    <a:lnT w="12700" cmpd="sng">
                      <a:noFill/>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ZA" sz="1200" b="0" dirty="0">
                          <a:solidFill>
                            <a:schemeClr val="tx1"/>
                          </a:solidFill>
                        </a:rPr>
                        <a:t>Move to Plug-in hybrid electric vehicles (PHEVs), then battery electric vehicles (BEVs), as battery costs plummet and environmental regulations tighten. Simultaneous move to high technology, smaller displacement internal combustion engines (ICEs).</a:t>
                      </a:r>
                    </a:p>
                  </a:txBody>
                  <a:tcPr anchor="ctr">
                    <a:lnL w="12700" cmpd="sng">
                      <a:noFill/>
                    </a:lnL>
                    <a:lnR w="12700" cmpd="sng">
                      <a:noFill/>
                    </a:lnR>
                    <a:lnT w="12700" cmpd="sng">
                      <a:noFill/>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76969433"/>
                  </a:ext>
                </a:extLst>
              </a:tr>
              <a:tr h="685699">
                <a:tc>
                  <a:txBody>
                    <a:bodyPr/>
                    <a:lstStyle/>
                    <a:p>
                      <a:r>
                        <a:rPr lang="en-GB" sz="1400" b="1" dirty="0">
                          <a:solidFill>
                            <a:schemeClr val="accent1"/>
                          </a:solidFill>
                        </a:rPr>
                        <a:t>Green manufacturing </a:t>
                      </a:r>
                    </a:p>
                  </a:txBody>
                  <a:tcPr anchor="ct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200" b="0" dirty="0">
                          <a:solidFill>
                            <a:schemeClr val="tx1"/>
                          </a:solidFill>
                        </a:rPr>
                        <a:t>Regulatory and consumer demand for carbon-neutral production processes, recycled material and reduced emissions. What are the compliance cost implications? </a:t>
                      </a:r>
                    </a:p>
                  </a:txBody>
                  <a:tcPr anchor="ct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44143926"/>
                  </a:ext>
                </a:extLst>
              </a:tr>
              <a:tr h="881613">
                <a:tc>
                  <a:txBody>
                    <a:bodyPr/>
                    <a:lstStyle/>
                    <a:p>
                      <a:r>
                        <a:rPr lang="en-GB" sz="1400" b="1" dirty="0">
                          <a:solidFill>
                            <a:schemeClr val="accent1"/>
                          </a:solidFill>
                        </a:rPr>
                        <a:t>New materials design</a:t>
                      </a:r>
                    </a:p>
                  </a:txBody>
                  <a:tcPr anchor="ct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ZA" sz="1200" b="0" dirty="0">
                          <a:solidFill>
                            <a:schemeClr val="tx1"/>
                          </a:solidFill>
                        </a:rPr>
                        <a:t>Development of composites, embedded </a:t>
                      </a:r>
                      <a:r>
                        <a:rPr lang="en-ZA" sz="1200" b="0" dirty="0" err="1">
                          <a:solidFill>
                            <a:schemeClr val="tx1"/>
                          </a:solidFill>
                        </a:rPr>
                        <a:t>nano</a:t>
                      </a:r>
                      <a:r>
                        <a:rPr lang="en-ZA" sz="1200" b="0" dirty="0">
                          <a:solidFill>
                            <a:schemeClr val="tx1"/>
                          </a:solidFill>
                        </a:rPr>
                        <a:t>-technology, and durable, light materials  to reduce the weight of vehicles (resulting in improved emissions and fuel economy).</a:t>
                      </a:r>
                      <a:endParaRPr lang="en-GB" sz="1200" b="0" dirty="0">
                        <a:solidFill>
                          <a:schemeClr val="tx1"/>
                        </a:solidFill>
                      </a:endParaRPr>
                    </a:p>
                  </a:txBody>
                  <a:tcPr anchor="ct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02030315"/>
                  </a:ext>
                </a:extLst>
              </a:tr>
              <a:tr h="1077527">
                <a:tc>
                  <a:txBody>
                    <a:bodyPr/>
                    <a:lstStyle/>
                    <a:p>
                      <a:r>
                        <a:rPr lang="en-ZA" sz="1400" b="1" dirty="0">
                          <a:solidFill>
                            <a:schemeClr val="accent1"/>
                          </a:solidFill>
                        </a:rPr>
                        <a:t>Infotainment and vehicle connectivity developments (IoT)</a:t>
                      </a:r>
                    </a:p>
                  </a:txBody>
                  <a:tcPr anchor="ct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ZA" sz="1200" b="0" dirty="0">
                          <a:solidFill>
                            <a:schemeClr val="tx1"/>
                          </a:solidFill>
                        </a:rPr>
                        <a:t>Internet and satellite connectivity leading to improved in-vehicle entertainment and navigation capabilities.</a:t>
                      </a:r>
                    </a:p>
                  </a:txBody>
                  <a:tcPr anchor="ct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77033292"/>
                  </a:ext>
                </a:extLst>
              </a:tr>
              <a:tr h="783656">
                <a:tc>
                  <a:txBody>
                    <a:bodyPr/>
                    <a:lstStyle/>
                    <a:p>
                      <a:r>
                        <a:rPr lang="en-ZA" sz="1400" b="1" dirty="0">
                          <a:solidFill>
                            <a:schemeClr val="accent1"/>
                          </a:solidFill>
                        </a:rPr>
                        <a:t>Robotics and artificial intelligence</a:t>
                      </a:r>
                    </a:p>
                  </a:txBody>
                  <a:tcPr anchor="ct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ZA" sz="1200" dirty="0"/>
                        <a:t>Rise of machine learning, big data and robotics will lead to product and process improvements.</a:t>
                      </a:r>
                      <a:endParaRPr lang="en-GB" sz="1200" b="0" dirty="0">
                        <a:solidFill>
                          <a:schemeClr val="tx1"/>
                        </a:solidFill>
                      </a:endParaRPr>
                    </a:p>
                  </a:txBody>
                  <a:tcPr anchor="ct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71554128"/>
                  </a:ext>
                </a:extLst>
              </a:tr>
              <a:tr h="88161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sz="1400" b="1" dirty="0">
                          <a:solidFill>
                            <a:schemeClr val="accent1"/>
                          </a:solidFill>
                        </a:rPr>
                        <a:t>Passive and active vehicle safety advances</a:t>
                      </a:r>
                    </a:p>
                  </a:txBody>
                  <a:tcPr anchor="ct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200" b="0" dirty="0">
                          <a:solidFill>
                            <a:schemeClr val="tx1"/>
                          </a:solidFill>
                        </a:rPr>
                        <a:t>Introduction of new safety features will reduce collisions and </a:t>
                      </a:r>
                      <a:r>
                        <a:rPr lang="en-ZA" sz="1200" b="0" dirty="0">
                          <a:solidFill>
                            <a:schemeClr val="tx1"/>
                          </a:solidFill>
                        </a:rPr>
                        <a:t>road casualties but lead to a bifurcation of consumer markets as costs rise.</a:t>
                      </a:r>
                    </a:p>
                  </a:txBody>
                  <a:tcPr anchor="ct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37639221"/>
                  </a:ext>
                </a:extLst>
              </a:tr>
              <a:tr h="596085">
                <a:tc>
                  <a:txBody>
                    <a:bodyPr/>
                    <a:lstStyle/>
                    <a:p>
                      <a:r>
                        <a:rPr lang="en-ZA" sz="1400" b="1" dirty="0">
                          <a:solidFill>
                            <a:schemeClr val="accent1"/>
                          </a:solidFill>
                        </a:rPr>
                        <a:t>Mobility services &amp; autonomous vehicles</a:t>
                      </a:r>
                    </a:p>
                  </a:txBody>
                  <a:tcPr anchor="ct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ZA" sz="1200" dirty="0">
                          <a:solidFill>
                            <a:srgbClr val="000000"/>
                          </a:solidFill>
                          <a:latin typeface="Calibri" panose="020F0502020204030204" pitchFamily="34" charset="0"/>
                        </a:rPr>
                        <a:t>Alternative transport solutions (e.g. autonomous fleets of on-demand EVs) have the potential to displace private vehicle ownership.</a:t>
                      </a:r>
                    </a:p>
                  </a:txBody>
                  <a:tcPr anchor="ctr">
                    <a:lnL w="12700" cmpd="sng">
                      <a:noFill/>
                    </a:lnL>
                    <a:lnR w="12700" cmpd="sng">
                      <a:noFill/>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65039643"/>
                  </a:ext>
                </a:extLst>
              </a:tr>
            </a:tbl>
          </a:graphicData>
        </a:graphic>
      </p:graphicFrame>
      <p:sp>
        <p:nvSpPr>
          <p:cNvPr id="6" name="Rectangle 5"/>
          <p:cNvSpPr/>
          <p:nvPr/>
        </p:nvSpPr>
        <p:spPr>
          <a:xfrm>
            <a:off x="152400" y="990599"/>
            <a:ext cx="698369"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dirty="0">
                <a:solidFill>
                  <a:schemeClr val="accent1"/>
                </a:solidFill>
              </a:rPr>
              <a:t>1</a:t>
            </a:r>
          </a:p>
        </p:txBody>
      </p:sp>
      <p:sp>
        <p:nvSpPr>
          <p:cNvPr id="7" name="Rectangle 6"/>
          <p:cNvSpPr/>
          <p:nvPr/>
        </p:nvSpPr>
        <p:spPr>
          <a:xfrm>
            <a:off x="152400" y="1637907"/>
            <a:ext cx="698369"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dirty="0">
                <a:solidFill>
                  <a:schemeClr val="accent1"/>
                </a:solidFill>
              </a:rPr>
              <a:t>2</a:t>
            </a:r>
          </a:p>
        </p:txBody>
      </p:sp>
      <p:sp>
        <p:nvSpPr>
          <p:cNvPr id="8" name="Rectangle 7"/>
          <p:cNvSpPr/>
          <p:nvPr/>
        </p:nvSpPr>
        <p:spPr>
          <a:xfrm>
            <a:off x="152400" y="2445206"/>
            <a:ext cx="698369"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dirty="0">
                <a:solidFill>
                  <a:schemeClr val="accent1"/>
                </a:solidFill>
              </a:rPr>
              <a:t>3</a:t>
            </a:r>
          </a:p>
        </p:txBody>
      </p:sp>
      <p:sp>
        <p:nvSpPr>
          <p:cNvPr id="9" name="Rectangle 8"/>
          <p:cNvSpPr/>
          <p:nvPr/>
        </p:nvSpPr>
        <p:spPr>
          <a:xfrm>
            <a:off x="152400" y="3413370"/>
            <a:ext cx="698369"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dirty="0">
                <a:solidFill>
                  <a:schemeClr val="accent1"/>
                </a:solidFill>
              </a:rPr>
              <a:t>4</a:t>
            </a:r>
          </a:p>
        </p:txBody>
      </p:sp>
      <p:sp>
        <p:nvSpPr>
          <p:cNvPr id="10" name="Rectangle 9"/>
          <p:cNvSpPr/>
          <p:nvPr/>
        </p:nvSpPr>
        <p:spPr>
          <a:xfrm>
            <a:off x="152400" y="4314939"/>
            <a:ext cx="698369"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dirty="0">
                <a:solidFill>
                  <a:schemeClr val="accent1"/>
                </a:solidFill>
              </a:rPr>
              <a:t>5</a:t>
            </a:r>
          </a:p>
        </p:txBody>
      </p:sp>
      <p:sp>
        <p:nvSpPr>
          <p:cNvPr id="11" name="Rectangle 10"/>
          <p:cNvSpPr/>
          <p:nvPr/>
        </p:nvSpPr>
        <p:spPr>
          <a:xfrm>
            <a:off x="152400" y="5172173"/>
            <a:ext cx="698369"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dirty="0">
                <a:solidFill>
                  <a:schemeClr val="accent1"/>
                </a:solidFill>
              </a:rPr>
              <a:t>6</a:t>
            </a:r>
          </a:p>
        </p:txBody>
      </p:sp>
      <p:sp>
        <p:nvSpPr>
          <p:cNvPr id="12" name="Rectangle 11"/>
          <p:cNvSpPr/>
          <p:nvPr/>
        </p:nvSpPr>
        <p:spPr>
          <a:xfrm>
            <a:off x="152399" y="5832524"/>
            <a:ext cx="698369"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dirty="0">
                <a:solidFill>
                  <a:schemeClr val="accent1"/>
                </a:solidFill>
              </a:rPr>
              <a:t>7</a:t>
            </a:r>
          </a:p>
        </p:txBody>
      </p:sp>
    </p:spTree>
    <p:extLst>
      <p:ext uri="{BB962C8B-B14F-4D97-AF65-F5344CB8AC3E}">
        <p14:creationId xmlns:p14="http://schemas.microsoft.com/office/powerpoint/2010/main" val="21519252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dirty="0"/>
              <a:t>The “Smiling Curve” of value addition</a:t>
            </a:r>
            <a:endParaRPr lang="en-US" dirty="0"/>
          </a:p>
        </p:txBody>
      </p:sp>
      <p:sp>
        <p:nvSpPr>
          <p:cNvPr id="4" name="Slide Number Placeholder 3"/>
          <p:cNvSpPr>
            <a:spLocks noGrp="1"/>
          </p:cNvSpPr>
          <p:nvPr>
            <p:ph type="sldNum" sz="quarter" idx="12"/>
          </p:nvPr>
        </p:nvSpPr>
        <p:spPr>
          <a:xfrm>
            <a:off x="373632" y="6492875"/>
            <a:ext cx="2217168" cy="365125"/>
          </a:xfrm>
        </p:spPr>
        <p:txBody>
          <a:bodyPr/>
          <a:lstStyle/>
          <a:p>
            <a:fld id="{98DD2591-A950-4969-95F0-FB5ADEE756ED}" type="slidenum">
              <a:rPr lang="en-US" smtClean="0"/>
              <a:pPr/>
              <a:t>9</a:t>
            </a:fld>
            <a:endParaRPr lang="en-US" dirty="0"/>
          </a:p>
        </p:txBody>
      </p:sp>
      <p:cxnSp>
        <p:nvCxnSpPr>
          <p:cNvPr id="7" name="Straight Connector 6">
            <a:extLst>
              <a:ext uri="{FF2B5EF4-FFF2-40B4-BE49-F238E27FC236}">
                <a16:creationId xmlns:a16="http://schemas.microsoft.com/office/drawing/2014/main" id="{3C023C2C-779C-408F-A3A7-13268F67E528}"/>
              </a:ext>
            </a:extLst>
          </p:cNvPr>
          <p:cNvCxnSpPr>
            <a:cxnSpLocks/>
          </p:cNvCxnSpPr>
          <p:nvPr/>
        </p:nvCxnSpPr>
        <p:spPr>
          <a:xfrm>
            <a:off x="933894" y="1295400"/>
            <a:ext cx="1" cy="3886200"/>
          </a:xfrm>
          <a:prstGeom prst="line">
            <a:avLst/>
          </a:prstGeom>
          <a:ln w="31750">
            <a:solidFill>
              <a:schemeClr val="accent1">
                <a:shade val="95000"/>
                <a:satMod val="10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B2C8A1A-7656-44EC-BFB4-91768E916CFD}"/>
              </a:ext>
            </a:extLst>
          </p:cNvPr>
          <p:cNvCxnSpPr>
            <a:cxnSpLocks/>
          </p:cNvCxnSpPr>
          <p:nvPr/>
        </p:nvCxnSpPr>
        <p:spPr>
          <a:xfrm flipH="1">
            <a:off x="923935" y="5181600"/>
            <a:ext cx="7477482" cy="0"/>
          </a:xfrm>
          <a:prstGeom prst="line">
            <a:avLst/>
          </a:prstGeom>
          <a:ln w="31750">
            <a:solidFill>
              <a:schemeClr val="accent1">
                <a:shade val="95000"/>
                <a:satMod val="105000"/>
              </a:schemeClr>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B8A7C99F-F5A0-4C03-BCC0-83F4C42EB649}"/>
              </a:ext>
            </a:extLst>
          </p:cNvPr>
          <p:cNvSpPr txBox="1"/>
          <p:nvPr/>
        </p:nvSpPr>
        <p:spPr>
          <a:xfrm rot="5400000">
            <a:off x="-12383" y="3351814"/>
            <a:ext cx="1370598" cy="307777"/>
          </a:xfrm>
          <a:prstGeom prst="rect">
            <a:avLst/>
          </a:prstGeom>
          <a:noFill/>
        </p:spPr>
        <p:txBody>
          <a:bodyPr wrap="square" rtlCol="0">
            <a:spAutoFit/>
          </a:bodyPr>
          <a:lstStyle/>
          <a:p>
            <a:r>
              <a:rPr lang="en-ZA" sz="1400" dirty="0"/>
              <a:t>Value</a:t>
            </a:r>
            <a:r>
              <a:rPr lang="en-ZA" sz="1200" dirty="0"/>
              <a:t> </a:t>
            </a:r>
            <a:r>
              <a:rPr lang="en-ZA" sz="1400" dirty="0"/>
              <a:t>addition</a:t>
            </a:r>
            <a:endParaRPr lang="en-ZA" sz="1200" dirty="0"/>
          </a:p>
        </p:txBody>
      </p:sp>
      <p:sp>
        <p:nvSpPr>
          <p:cNvPr id="17" name="Block Arc 16">
            <a:extLst>
              <a:ext uri="{FF2B5EF4-FFF2-40B4-BE49-F238E27FC236}">
                <a16:creationId xmlns:a16="http://schemas.microsoft.com/office/drawing/2014/main" id="{2ABAB4F7-D272-4431-8C17-77B7B8778A82}"/>
              </a:ext>
            </a:extLst>
          </p:cNvPr>
          <p:cNvSpPr/>
          <p:nvPr/>
        </p:nvSpPr>
        <p:spPr>
          <a:xfrm rot="10800000">
            <a:off x="1378748" y="-242158"/>
            <a:ext cx="6688563" cy="4414047"/>
          </a:xfrm>
          <a:prstGeom prst="blockArc">
            <a:avLst>
              <a:gd name="adj1" fmla="val 11294004"/>
              <a:gd name="adj2" fmla="val 21117719"/>
              <a:gd name="adj3" fmla="val 394"/>
            </a:avLst>
          </a:prstGeom>
          <a:solidFill>
            <a:srgbClr val="D51030"/>
          </a:solidFill>
          <a:ln cap="rnd">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solidFill>
                <a:schemeClr val="tx1"/>
              </a:solidFill>
            </a:endParaRPr>
          </a:p>
        </p:txBody>
      </p:sp>
      <p:cxnSp>
        <p:nvCxnSpPr>
          <p:cNvPr id="19" name="Straight Connector 18">
            <a:extLst>
              <a:ext uri="{FF2B5EF4-FFF2-40B4-BE49-F238E27FC236}">
                <a16:creationId xmlns:a16="http://schemas.microsoft.com/office/drawing/2014/main" id="{C4D4A38D-0027-4E0A-925A-1538EEBEB360}"/>
              </a:ext>
            </a:extLst>
          </p:cNvPr>
          <p:cNvCxnSpPr>
            <a:cxnSpLocks/>
          </p:cNvCxnSpPr>
          <p:nvPr/>
        </p:nvCxnSpPr>
        <p:spPr>
          <a:xfrm>
            <a:off x="3219894" y="1295400"/>
            <a:ext cx="0" cy="3886200"/>
          </a:xfrm>
          <a:prstGeom prst="line">
            <a:avLst/>
          </a:prstGeom>
          <a:ln w="19050">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E99E5E7D-7C50-4CF1-BEAA-A189F8707E7A}"/>
              </a:ext>
            </a:extLst>
          </p:cNvPr>
          <p:cNvCxnSpPr>
            <a:cxnSpLocks/>
          </p:cNvCxnSpPr>
          <p:nvPr/>
        </p:nvCxnSpPr>
        <p:spPr>
          <a:xfrm>
            <a:off x="6496494" y="1295400"/>
            <a:ext cx="0" cy="3886200"/>
          </a:xfrm>
          <a:prstGeom prst="line">
            <a:avLst/>
          </a:prstGeom>
          <a:ln w="19050">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64928B25-3DFA-4F39-821E-4AB9C677CF0D}"/>
              </a:ext>
            </a:extLst>
          </p:cNvPr>
          <p:cNvCxnSpPr>
            <a:cxnSpLocks/>
          </p:cNvCxnSpPr>
          <p:nvPr/>
        </p:nvCxnSpPr>
        <p:spPr>
          <a:xfrm>
            <a:off x="1010094" y="3429000"/>
            <a:ext cx="7295706" cy="0"/>
          </a:xfrm>
          <a:prstGeom prst="line">
            <a:avLst/>
          </a:prstGeom>
          <a:ln w="19050">
            <a:prstDash val="sysDot"/>
          </a:ln>
        </p:spPr>
        <p:style>
          <a:lnRef idx="1">
            <a:schemeClr val="accent1"/>
          </a:lnRef>
          <a:fillRef idx="0">
            <a:schemeClr val="accent1"/>
          </a:fillRef>
          <a:effectRef idx="0">
            <a:schemeClr val="accent1"/>
          </a:effectRef>
          <a:fontRef idx="minor">
            <a:schemeClr val="tx1"/>
          </a:fontRef>
        </p:style>
      </p:cxnSp>
      <p:sp>
        <p:nvSpPr>
          <p:cNvPr id="31" name="Block Arc 30">
            <a:extLst>
              <a:ext uri="{FF2B5EF4-FFF2-40B4-BE49-F238E27FC236}">
                <a16:creationId xmlns:a16="http://schemas.microsoft.com/office/drawing/2014/main" id="{2DC22CB1-0D05-4566-AB4F-FA11EB03448F}"/>
              </a:ext>
            </a:extLst>
          </p:cNvPr>
          <p:cNvSpPr/>
          <p:nvPr/>
        </p:nvSpPr>
        <p:spPr>
          <a:xfrm rot="10800000">
            <a:off x="2371396" y="-1532788"/>
            <a:ext cx="4757237" cy="6466677"/>
          </a:xfrm>
          <a:prstGeom prst="blockArc">
            <a:avLst>
              <a:gd name="adj1" fmla="val 10545688"/>
              <a:gd name="adj2" fmla="val 311658"/>
              <a:gd name="adj3" fmla="val 196"/>
            </a:avLst>
          </a:prstGeom>
          <a:ln cap="rnd">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solidFill>
                <a:schemeClr val="tx1"/>
              </a:solidFill>
            </a:endParaRPr>
          </a:p>
        </p:txBody>
      </p:sp>
      <p:sp>
        <p:nvSpPr>
          <p:cNvPr id="32" name="TextBox 31">
            <a:extLst>
              <a:ext uri="{FF2B5EF4-FFF2-40B4-BE49-F238E27FC236}">
                <a16:creationId xmlns:a16="http://schemas.microsoft.com/office/drawing/2014/main" id="{62B6CFA0-C96D-4472-B241-B85736FAB7FD}"/>
              </a:ext>
            </a:extLst>
          </p:cNvPr>
          <p:cNvSpPr txBox="1"/>
          <p:nvPr/>
        </p:nvSpPr>
        <p:spPr>
          <a:xfrm>
            <a:off x="1659108" y="4935302"/>
            <a:ext cx="578429" cy="307777"/>
          </a:xfrm>
          <a:prstGeom prst="rect">
            <a:avLst/>
          </a:prstGeom>
          <a:noFill/>
        </p:spPr>
        <p:txBody>
          <a:bodyPr wrap="square" rtlCol="0">
            <a:spAutoFit/>
          </a:bodyPr>
          <a:lstStyle/>
          <a:p>
            <a:pPr algn="ctr"/>
            <a:r>
              <a:rPr lang="en-ZA" sz="1400" dirty="0"/>
              <a:t>R&amp;D</a:t>
            </a:r>
            <a:endParaRPr lang="en-ZA" sz="1200" dirty="0"/>
          </a:p>
        </p:txBody>
      </p:sp>
      <p:sp>
        <p:nvSpPr>
          <p:cNvPr id="33" name="TextBox 32">
            <a:extLst>
              <a:ext uri="{FF2B5EF4-FFF2-40B4-BE49-F238E27FC236}">
                <a16:creationId xmlns:a16="http://schemas.microsoft.com/office/drawing/2014/main" id="{E63C7338-85F6-402F-8D8D-17BC7B536A17}"/>
              </a:ext>
            </a:extLst>
          </p:cNvPr>
          <p:cNvSpPr txBox="1"/>
          <p:nvPr/>
        </p:nvSpPr>
        <p:spPr>
          <a:xfrm>
            <a:off x="6686562" y="4903856"/>
            <a:ext cx="2138828" cy="307777"/>
          </a:xfrm>
          <a:prstGeom prst="rect">
            <a:avLst/>
          </a:prstGeom>
          <a:noFill/>
        </p:spPr>
        <p:txBody>
          <a:bodyPr wrap="square" rtlCol="0">
            <a:spAutoFit/>
          </a:bodyPr>
          <a:lstStyle/>
          <a:p>
            <a:pPr algn="ctr"/>
            <a:r>
              <a:rPr lang="en-ZA" sz="1400" dirty="0"/>
              <a:t>After sales service</a:t>
            </a:r>
            <a:endParaRPr lang="en-ZA" sz="1200" dirty="0"/>
          </a:p>
        </p:txBody>
      </p:sp>
      <p:sp>
        <p:nvSpPr>
          <p:cNvPr id="37" name="TextBox 36">
            <a:extLst>
              <a:ext uri="{FF2B5EF4-FFF2-40B4-BE49-F238E27FC236}">
                <a16:creationId xmlns:a16="http://schemas.microsoft.com/office/drawing/2014/main" id="{BCC2C0DC-ACBE-4753-B3D3-FD67E61BA2E2}"/>
              </a:ext>
            </a:extLst>
          </p:cNvPr>
          <p:cNvSpPr txBox="1"/>
          <p:nvPr/>
        </p:nvSpPr>
        <p:spPr>
          <a:xfrm>
            <a:off x="2256232" y="4931524"/>
            <a:ext cx="1541452" cy="307777"/>
          </a:xfrm>
          <a:prstGeom prst="rect">
            <a:avLst/>
          </a:prstGeom>
          <a:noFill/>
        </p:spPr>
        <p:txBody>
          <a:bodyPr wrap="square" rtlCol="0">
            <a:spAutoFit/>
          </a:bodyPr>
          <a:lstStyle/>
          <a:p>
            <a:pPr algn="ctr"/>
            <a:r>
              <a:rPr lang="en-ZA" sz="1400" dirty="0"/>
              <a:t>Manufacturing</a:t>
            </a:r>
            <a:endParaRPr lang="en-ZA" sz="1200" dirty="0"/>
          </a:p>
        </p:txBody>
      </p:sp>
      <p:sp>
        <p:nvSpPr>
          <p:cNvPr id="39" name="TextBox 38">
            <a:extLst>
              <a:ext uri="{FF2B5EF4-FFF2-40B4-BE49-F238E27FC236}">
                <a16:creationId xmlns:a16="http://schemas.microsoft.com/office/drawing/2014/main" id="{CF341199-DF00-4751-B6AB-99FF5A658BA9}"/>
              </a:ext>
            </a:extLst>
          </p:cNvPr>
          <p:cNvSpPr txBox="1"/>
          <p:nvPr/>
        </p:nvSpPr>
        <p:spPr>
          <a:xfrm>
            <a:off x="4081701" y="5274798"/>
            <a:ext cx="1666379" cy="307777"/>
          </a:xfrm>
          <a:prstGeom prst="rect">
            <a:avLst/>
          </a:prstGeom>
          <a:noFill/>
        </p:spPr>
        <p:txBody>
          <a:bodyPr wrap="square" rtlCol="0">
            <a:spAutoFit/>
          </a:bodyPr>
          <a:lstStyle/>
          <a:p>
            <a:pPr algn="ctr"/>
            <a:r>
              <a:rPr lang="en-ZA" sz="1400" dirty="0"/>
              <a:t>Stage of production</a:t>
            </a:r>
            <a:endParaRPr lang="en-ZA" sz="1200" dirty="0"/>
          </a:p>
        </p:txBody>
      </p:sp>
      <p:sp>
        <p:nvSpPr>
          <p:cNvPr id="50" name="Rectangle 49">
            <a:extLst>
              <a:ext uri="{FF2B5EF4-FFF2-40B4-BE49-F238E27FC236}">
                <a16:creationId xmlns:a16="http://schemas.microsoft.com/office/drawing/2014/main" id="{9D93926A-1CEE-4F5F-9C6A-1021700D9C92}"/>
              </a:ext>
            </a:extLst>
          </p:cNvPr>
          <p:cNvSpPr/>
          <p:nvPr/>
        </p:nvSpPr>
        <p:spPr>
          <a:xfrm>
            <a:off x="923934" y="5715001"/>
            <a:ext cx="7534265" cy="838056"/>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buFont typeface="Arial" panose="020B0604020202020204" pitchFamily="34" charset="0"/>
              <a:buChar char="•"/>
            </a:pPr>
            <a:endParaRPr lang="en-GB" sz="400" dirty="0">
              <a:solidFill>
                <a:schemeClr val="tx1"/>
              </a:solidFill>
            </a:endParaRPr>
          </a:p>
          <a:p>
            <a:pPr algn="just"/>
            <a:r>
              <a:rPr lang="en-GB" sz="1100" dirty="0">
                <a:solidFill>
                  <a:schemeClr val="tx1"/>
                </a:solidFill>
              </a:rPr>
              <a:t>Value addition is increasingly located in the areas of R&amp;D and after sales service, which concentrates value in the hands of OEMs and service sectors. SA’s current space, at bottom of curve, will be further challenged as the GVC pressures drive down value addition opportunities in manufacturing and assembly.</a:t>
            </a:r>
          </a:p>
        </p:txBody>
      </p:sp>
      <p:pic>
        <p:nvPicPr>
          <p:cNvPr id="54" name="Graphic 53" descr="Smiling Face with No Fill">
            <a:extLst>
              <a:ext uri="{FF2B5EF4-FFF2-40B4-BE49-F238E27FC236}">
                <a16:creationId xmlns:a16="http://schemas.microsoft.com/office/drawing/2014/main" id="{B3B82C4D-51B3-4DB2-8451-308BAD8B0CD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251800" y="1669221"/>
            <a:ext cx="1195521" cy="1195521"/>
          </a:xfrm>
          <a:prstGeom prst="rect">
            <a:avLst/>
          </a:prstGeom>
        </p:spPr>
      </p:pic>
      <p:cxnSp>
        <p:nvCxnSpPr>
          <p:cNvPr id="5" name="Straight Arrow Connector 4">
            <a:extLst>
              <a:ext uri="{FF2B5EF4-FFF2-40B4-BE49-F238E27FC236}">
                <a16:creationId xmlns:a16="http://schemas.microsoft.com/office/drawing/2014/main" id="{1D2DF80E-BFD6-4C70-90D6-B5E7324D200B}"/>
              </a:ext>
            </a:extLst>
          </p:cNvPr>
          <p:cNvCxnSpPr>
            <a:cxnSpLocks/>
          </p:cNvCxnSpPr>
          <p:nvPr/>
        </p:nvCxnSpPr>
        <p:spPr>
          <a:xfrm>
            <a:off x="4800600" y="4267200"/>
            <a:ext cx="0" cy="60960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1B8007AF-E7A7-4961-8664-9B90FBDBD837}"/>
              </a:ext>
            </a:extLst>
          </p:cNvPr>
          <p:cNvCxnSpPr>
            <a:cxnSpLocks/>
          </p:cNvCxnSpPr>
          <p:nvPr/>
        </p:nvCxnSpPr>
        <p:spPr>
          <a:xfrm>
            <a:off x="1679533" y="2514600"/>
            <a:ext cx="671667"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F19AFB95-2C4E-41E0-B79C-B689C1442C90}"/>
              </a:ext>
            </a:extLst>
          </p:cNvPr>
          <p:cNvCxnSpPr>
            <a:cxnSpLocks/>
          </p:cNvCxnSpPr>
          <p:nvPr/>
        </p:nvCxnSpPr>
        <p:spPr>
          <a:xfrm flipH="1">
            <a:off x="7162186" y="2514600"/>
            <a:ext cx="671666"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5CBEDD4B-44CD-4547-B783-73C16B686591}"/>
              </a:ext>
            </a:extLst>
          </p:cNvPr>
          <p:cNvSpPr txBox="1"/>
          <p:nvPr/>
        </p:nvSpPr>
        <p:spPr>
          <a:xfrm>
            <a:off x="4107096" y="4931451"/>
            <a:ext cx="1541452" cy="307777"/>
          </a:xfrm>
          <a:prstGeom prst="rect">
            <a:avLst/>
          </a:prstGeom>
          <a:noFill/>
        </p:spPr>
        <p:txBody>
          <a:bodyPr wrap="square" rtlCol="0">
            <a:spAutoFit/>
          </a:bodyPr>
          <a:lstStyle/>
          <a:p>
            <a:pPr algn="ctr"/>
            <a:r>
              <a:rPr lang="en-ZA" sz="1400" dirty="0"/>
              <a:t>Assembly</a:t>
            </a:r>
            <a:endParaRPr lang="en-ZA" sz="1200" dirty="0"/>
          </a:p>
        </p:txBody>
      </p:sp>
      <p:sp>
        <p:nvSpPr>
          <p:cNvPr id="34" name="TextBox 33">
            <a:extLst>
              <a:ext uri="{FF2B5EF4-FFF2-40B4-BE49-F238E27FC236}">
                <a16:creationId xmlns:a16="http://schemas.microsoft.com/office/drawing/2014/main" id="{DD2BCAC6-B62B-41AC-A681-107A80DDE116}"/>
              </a:ext>
            </a:extLst>
          </p:cNvPr>
          <p:cNvSpPr txBox="1"/>
          <p:nvPr/>
        </p:nvSpPr>
        <p:spPr>
          <a:xfrm>
            <a:off x="5491863" y="4912426"/>
            <a:ext cx="1541452" cy="307777"/>
          </a:xfrm>
          <a:prstGeom prst="rect">
            <a:avLst/>
          </a:prstGeom>
          <a:noFill/>
        </p:spPr>
        <p:txBody>
          <a:bodyPr wrap="square" rtlCol="0">
            <a:spAutoFit/>
          </a:bodyPr>
          <a:lstStyle/>
          <a:p>
            <a:pPr algn="ctr"/>
            <a:r>
              <a:rPr lang="en-ZA" sz="1400" dirty="0"/>
              <a:t>Branding and sales</a:t>
            </a:r>
            <a:endParaRPr lang="en-ZA" sz="1200" dirty="0"/>
          </a:p>
        </p:txBody>
      </p:sp>
    </p:spTree>
    <p:extLst>
      <p:ext uri="{BB962C8B-B14F-4D97-AF65-F5344CB8AC3E}">
        <p14:creationId xmlns:p14="http://schemas.microsoft.com/office/powerpoint/2010/main" val="1400664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fade">
                                      <p:cBhvr>
                                        <p:cTn id="7" dur="1000"/>
                                        <p:tgtEl>
                                          <p:spTgt spid="31"/>
                                        </p:tgtEl>
                                      </p:cBhvr>
                                    </p:animEffect>
                                    <p:anim calcmode="lin" valueType="num">
                                      <p:cBhvr>
                                        <p:cTn id="8" dur="1000" fill="hold"/>
                                        <p:tgtEl>
                                          <p:spTgt spid="31"/>
                                        </p:tgtEl>
                                        <p:attrNameLst>
                                          <p:attrName>ppt_x</p:attrName>
                                        </p:attrNameLst>
                                      </p:cBhvr>
                                      <p:tavLst>
                                        <p:tav tm="0">
                                          <p:val>
                                            <p:strVal val="#ppt_x"/>
                                          </p:val>
                                        </p:tav>
                                        <p:tav tm="100000">
                                          <p:val>
                                            <p:strVal val="#ppt_x"/>
                                          </p:val>
                                        </p:tav>
                                      </p:tavLst>
                                    </p:anim>
                                    <p:anim calcmode="lin" valueType="num">
                                      <p:cBhvr>
                                        <p:cTn id="9"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xit" presetSubtype="0" fill="hold" grpId="0" nodeType="clickEffect">
                                  <p:stCondLst>
                                    <p:cond delay="0"/>
                                  </p:stCondLst>
                                  <p:childTnLst>
                                    <p:set>
                                      <p:cBhvr>
                                        <p:cTn id="13" dur="1" fill="hold">
                                          <p:stCondLst>
                                            <p:cond delay="0"/>
                                          </p:stCondLst>
                                        </p:cTn>
                                        <p:tgtEl>
                                          <p:spTgt spid="17"/>
                                        </p:tgtEl>
                                        <p:attrNameLst>
                                          <p:attrName>style.visibility</p:attrName>
                                        </p:attrNameLst>
                                      </p:cBhvr>
                                      <p:to>
                                        <p:strVal val="hidden"/>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31" grpId="0" animBg="1"/>
    </p:bldLst>
  </p:timing>
</p:sld>
</file>

<file path=ppt/theme/theme1.xml><?xml version="1.0" encoding="utf-8"?>
<a:theme xmlns:a="http://schemas.openxmlformats.org/drawingml/2006/main" name="Office Theme">
  <a:themeElements>
    <a:clrScheme name="B&amp;M Analysts">
      <a:dk1>
        <a:srgbClr val="000000"/>
      </a:dk1>
      <a:lt1>
        <a:srgbClr val="FFFFFF"/>
      </a:lt1>
      <a:dk2>
        <a:srgbClr val="000000"/>
      </a:dk2>
      <a:lt2>
        <a:srgbClr val="808080"/>
      </a:lt2>
      <a:accent1>
        <a:srgbClr val="003366"/>
      </a:accent1>
      <a:accent2>
        <a:srgbClr val="008080"/>
      </a:accent2>
      <a:accent3>
        <a:srgbClr val="00CC99"/>
      </a:accent3>
      <a:accent4>
        <a:srgbClr val="3F3F3F"/>
      </a:accent4>
      <a:accent5>
        <a:srgbClr val="3366CC"/>
      </a:accent5>
      <a:accent6>
        <a:srgbClr val="FF0000"/>
      </a:accent6>
      <a:hlink>
        <a:srgbClr val="000000"/>
      </a:hlink>
      <a:folHlink>
        <a:srgbClr val="0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BB74D1329197340A61CD8749EFCAC95" ma:contentTypeVersion="0" ma:contentTypeDescription="Create a new document." ma:contentTypeScope="" ma:versionID="78ab6c66b5b1997ffa512c2bc67491b2">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D95CE75-5E6E-4BF3-A396-2DE46FEA06C4}">
  <ds:schemaRefs>
    <ds:schemaRef ds:uri="http://schemas.microsoft.com/office/infopath/2007/PartnerControls"/>
    <ds:schemaRef ds:uri="http://schemas.microsoft.com/office/2006/documentManagement/types"/>
    <ds:schemaRef ds:uri="http://purl.org/dc/elements/1.1/"/>
    <ds:schemaRef ds:uri="4c59ced8-8782-4111-a75d-e827820d2a7c"/>
    <ds:schemaRef ds:uri="http://purl.org/dc/terms/"/>
    <ds:schemaRef ds:uri="http://www.w3.org/XML/1998/namespace"/>
    <ds:schemaRef ds:uri="http://schemas.openxmlformats.org/package/2006/metadata/core-properties"/>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704C1032-9D70-4BB5-9CC5-E73953DDB9D9}">
  <ds:schemaRefs>
    <ds:schemaRef ds:uri="http://schemas.microsoft.com/sharepoint/v3/contenttype/forms"/>
  </ds:schemaRefs>
</ds:datastoreItem>
</file>

<file path=customXml/itemProps3.xml><?xml version="1.0" encoding="utf-8"?>
<ds:datastoreItem xmlns:ds="http://schemas.openxmlformats.org/officeDocument/2006/customXml" ds:itemID="{EEFE7EB3-EE29-4BDC-810E-6E9FD1E9C429}"/>
</file>

<file path=docProps/app.xml><?xml version="1.0" encoding="utf-8"?>
<Properties xmlns="http://schemas.openxmlformats.org/officeDocument/2006/extended-properties" xmlns:vt="http://schemas.openxmlformats.org/officeDocument/2006/docPropsVTypes">
  <Template/>
  <TotalTime>72782</TotalTime>
  <Words>4566</Words>
  <Application>Microsoft Office PowerPoint</Application>
  <PresentationFormat>On-screen Show (4:3)</PresentationFormat>
  <Paragraphs>696</Paragraphs>
  <Slides>34</Slides>
  <Notes>5</Notes>
  <HiddenSlides>7</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Arial</vt:lpstr>
      <vt:lpstr>Calibri</vt:lpstr>
      <vt:lpstr>Symbol</vt:lpstr>
      <vt:lpstr>Times New Roman</vt:lpstr>
      <vt:lpstr>Office Theme</vt:lpstr>
      <vt:lpstr>Motor Industry Skills of the Future</vt:lpstr>
      <vt:lpstr>Introduction</vt:lpstr>
      <vt:lpstr>1. Project overview</vt:lpstr>
      <vt:lpstr>Project overview</vt:lpstr>
      <vt:lpstr>Project overview</vt:lpstr>
      <vt:lpstr>Methodology</vt:lpstr>
      <vt:lpstr>2. Disruptive changes to the global automotive industry</vt:lpstr>
      <vt:lpstr>A number of technological trends are set to disrupt the global auto industry</vt:lpstr>
      <vt:lpstr>The “Smiling Curve” of value addition</vt:lpstr>
      <vt:lpstr>3. The South African Automotive Master Plan (SAAM)</vt:lpstr>
      <vt:lpstr>Background to the South African Automotive Master Plan (SAAM)</vt:lpstr>
      <vt:lpstr>The SAAM’s 2035 vision, objectives, and strategic implementation pillars</vt:lpstr>
      <vt:lpstr>Summary of SAAM objectives and estimated impact on South African automotive industry</vt:lpstr>
      <vt:lpstr>How does the SAAM respond to technological &amp; skills development needs to 2035?</vt:lpstr>
      <vt:lpstr>4. Domestic implications on occupations and skills requirements</vt:lpstr>
      <vt:lpstr>What is the existing employment profile across various sub-sectors?</vt:lpstr>
      <vt:lpstr>What are the implications of GVC disruptors on management capabilities in SA?</vt:lpstr>
      <vt:lpstr>What are the implications of GVC disruptors on professional capabilities in SA?</vt:lpstr>
      <vt:lpstr>What are the implications of GVC disruptors on supervisor capabilities in SA?</vt:lpstr>
      <vt:lpstr>What are the implications of GVC disruptors on artisan capabilities in SA?</vt:lpstr>
      <vt:lpstr>What are the implications of GVC disruptors on production capabilities in SA?</vt:lpstr>
      <vt:lpstr>5. Next steps: Stakeholder engagement process</vt:lpstr>
      <vt:lpstr>Stakeholders feedback will be solicited at several industry workshops</vt:lpstr>
      <vt:lpstr>References</vt:lpstr>
      <vt:lpstr>PowerPoint Presentation</vt:lpstr>
      <vt:lpstr>Appendices</vt:lpstr>
      <vt:lpstr>The SAAM would enable local automotive industry to substantially increase its contribution to the SA economy to 2035, with production, local content &amp; employment growing significantly</vt:lpstr>
      <vt:lpstr>Disruptor 1: Alternative engine technologies are rapidly evolving</vt:lpstr>
      <vt:lpstr>Disruptor 2: Green manufacturing requirements are becoming more onerous</vt:lpstr>
      <vt:lpstr>Disruptor 3: New materials design</vt:lpstr>
      <vt:lpstr>Disruptor 4: Infotainment and vehicle connectivity developments (IoT)</vt:lpstr>
      <vt:lpstr>Disruptor 5: Robotics and artificial intelligence</vt:lpstr>
      <vt:lpstr>Disruptor 6: Passive and active vehicle safety advances</vt:lpstr>
      <vt:lpstr>Disruptor 7: Mobility services &amp; autonomous vehicles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Julia Johnson</dc:creator>
  <cp:lastModifiedBy>David Ansara</cp:lastModifiedBy>
  <cp:revision>1299</cp:revision>
  <cp:lastPrinted>2017-09-29T07:04:45Z</cp:lastPrinted>
  <dcterms:created xsi:type="dcterms:W3CDTF">2013-10-07T15:11:25Z</dcterms:created>
  <dcterms:modified xsi:type="dcterms:W3CDTF">2018-02-15T09:18:33Z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0x0101007BB74D1329197340A61CD8749EFCAC95</vt:lpwstr>
  </property>
</Properties>
</file>