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78" r:id="rId2"/>
    <p:sldId id="279" r:id="rId3"/>
    <p:sldId id="318" r:id="rId4"/>
    <p:sldId id="308" r:id="rId5"/>
    <p:sldId id="317" r:id="rId6"/>
    <p:sldId id="315" r:id="rId7"/>
    <p:sldId id="298" r:id="rId8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00" autoAdjust="0"/>
    <p:restoredTop sz="93961" autoAdjust="0"/>
  </p:normalViewPr>
  <p:slideViewPr>
    <p:cSldViewPr>
      <p:cViewPr varScale="1">
        <p:scale>
          <a:sx n="70" d="100"/>
          <a:sy n="70" d="100"/>
        </p:scale>
        <p:origin x="1512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6400" cy="4956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90" y="2"/>
            <a:ext cx="2946400" cy="4956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748159-8281-4CAF-8A32-36216C561F0E}" type="datetimeFigureOut">
              <a:rPr lang="en-ZA" smtClean="0"/>
              <a:t>2018/02/15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427830"/>
            <a:ext cx="2946400" cy="4972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90" y="9427830"/>
            <a:ext cx="2946400" cy="4972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854242-9267-48F1-9460-1A81F47B336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965040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6400" cy="4956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90" y="2"/>
            <a:ext cx="2946400" cy="4956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8F536-25B1-4C05-A2D9-BAC2A5244B48}" type="datetimeFigureOut">
              <a:rPr lang="en-ZA" smtClean="0"/>
              <a:t>2018/02/15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2" y="4714716"/>
            <a:ext cx="5438775" cy="446690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427830"/>
            <a:ext cx="2946400" cy="4972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90" y="9427830"/>
            <a:ext cx="2946400" cy="4972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1DF19E-1AF6-4836-821C-059E94C85CE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42503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66BCE-B792-4487-B5EA-EB927E12C2F4}" type="datetime1">
              <a:rPr lang="en-ZA" smtClean="0"/>
              <a:t>2018/02/15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Artisan Strategy Presentation: NAMB 2016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E04F8-FF82-480D-A695-9670DC3B574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11778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79C5D-DBEA-4260-A459-A0ED0B0162B9}" type="datetime1">
              <a:rPr lang="en-ZA" smtClean="0"/>
              <a:t>2018/02/15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Artisan Strategy Presentation: NAMB 2016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E04F8-FF82-480D-A695-9670DC3B574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36565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F1B06-04FB-456E-AE8E-B17D69F6FDD5}" type="datetime1">
              <a:rPr lang="en-ZA" smtClean="0"/>
              <a:t>2018/02/15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Artisan Strategy Presentation: NAMB 2016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E04F8-FF82-480D-A695-9670DC3B574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2451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81808-758A-4A71-A5DE-5F41EF472B7F}" type="datetime1">
              <a:rPr lang="en-ZA" smtClean="0"/>
              <a:t>2018/02/15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Artisan Strategy Presentation: NAMB 2016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E04F8-FF82-480D-A695-9670DC3B574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72274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DBC84-FF41-4682-9DC0-0222D7916EEA}" type="datetime1">
              <a:rPr lang="en-ZA" smtClean="0"/>
              <a:t>2018/02/15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Artisan Strategy Presentation: NAMB 2016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E04F8-FF82-480D-A695-9670DC3B574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54926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2C366-7AC5-4595-8127-7F931EA499D7}" type="datetime1">
              <a:rPr lang="en-ZA" smtClean="0"/>
              <a:t>2018/02/15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Artisan Strategy Presentation: NAMB 2016</a:t>
            </a:r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E04F8-FF82-480D-A695-9670DC3B574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12026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4C42E-474D-4861-B12E-908BB44D0084}" type="datetime1">
              <a:rPr lang="en-ZA" smtClean="0"/>
              <a:t>2018/02/15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Artisan Strategy Presentation: NAMB 2016</a:t>
            </a:r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E04F8-FF82-480D-A695-9670DC3B574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00553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68330-637B-4D32-BC9B-2A6BA635D886}" type="datetime1">
              <a:rPr lang="en-ZA" smtClean="0"/>
              <a:t>2018/02/15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Artisan Strategy Presentation: NAMB 2016</a:t>
            </a:r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E04F8-FF82-480D-A695-9670DC3B574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50366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78AED-7132-4985-B52C-00CCD5FC0226}" type="datetime1">
              <a:rPr lang="en-ZA" smtClean="0"/>
              <a:t>2018/02/15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Artisan Strategy Presentation: NAMB 2016</a:t>
            </a:r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E04F8-FF82-480D-A695-9670DC3B574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70251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3F7C8-B1ED-4568-B44D-13446BADEFEE}" type="datetime1">
              <a:rPr lang="en-ZA" smtClean="0"/>
              <a:t>2018/02/15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Artisan Strategy Presentation: NAMB 2016</a:t>
            </a:r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E04F8-FF82-480D-A695-9670DC3B574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75515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11141-8FD9-448A-A08F-3D1C49526366}" type="datetime1">
              <a:rPr lang="en-ZA" smtClean="0"/>
              <a:t>2018/02/15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Artisan Strategy Presentation: NAMB 2016</a:t>
            </a:r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E04F8-FF82-480D-A695-9670DC3B574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35463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ECE03B-82AA-4543-B9C3-A1B2A902736C}" type="datetime1">
              <a:rPr lang="en-ZA" smtClean="0"/>
              <a:t>2018/02/15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ZA" smtClean="0"/>
              <a:t>Artisan Strategy Presentation: NAMB 2016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5E04F8-FF82-480D-A695-9670DC3B574A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04945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42509"/>
            <a:ext cx="9144000" cy="184287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994" y="260648"/>
            <a:ext cx="3470910" cy="139560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83568" y="2060848"/>
            <a:ext cx="777686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1" dirty="0">
                <a:latin typeface="Arial Narrow" panose="020B0606020202030204" pitchFamily="34" charset="0"/>
              </a:rPr>
              <a:t>CD INDLELA/NAD </a:t>
            </a:r>
            <a:endParaRPr lang="en-US" sz="3600" b="1" i="1" dirty="0" smtClean="0">
              <a:latin typeface="Arial Narrow" panose="020B0606020202030204" pitchFamily="34" charset="0"/>
            </a:endParaRPr>
          </a:p>
          <a:p>
            <a:pPr algn="ctr"/>
            <a:r>
              <a:rPr lang="en-US" sz="3600" b="1" dirty="0" smtClean="0">
                <a:latin typeface="Arial Narrow" panose="020B0606020202030204" pitchFamily="34" charset="0"/>
              </a:rPr>
              <a:t>(NAMB)</a:t>
            </a:r>
            <a:endParaRPr lang="en-US" sz="3600" b="1" dirty="0">
              <a:latin typeface="Arial Narrow" panose="020B0606020202030204" pitchFamily="34" charset="0"/>
            </a:endParaRPr>
          </a:p>
          <a:p>
            <a:pPr algn="ctr"/>
            <a:r>
              <a:rPr lang="en-US" sz="3600" b="1" i="1" dirty="0" smtClean="0">
                <a:latin typeface="Arial Narrow" panose="020B0606020202030204" pitchFamily="34" charset="0"/>
              </a:rPr>
              <a:t>National </a:t>
            </a:r>
            <a:r>
              <a:rPr lang="en-US" sz="3600" b="1" i="1" dirty="0">
                <a:latin typeface="Arial Narrow" panose="020B0606020202030204" pitchFamily="34" charset="0"/>
              </a:rPr>
              <a:t>Artisan </a:t>
            </a:r>
            <a:r>
              <a:rPr lang="en-US" sz="3600" b="1" i="1" dirty="0" smtClean="0">
                <a:latin typeface="Arial Narrow" panose="020B0606020202030204" pitchFamily="34" charset="0"/>
              </a:rPr>
              <a:t>Moderation Body </a:t>
            </a:r>
            <a:endParaRPr lang="en-ZA" sz="3600" dirty="0">
              <a:latin typeface="Arial Narrow" panose="020B0606020202030204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3275856" y="4369172"/>
            <a:ext cx="4993432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endParaRPr lang="en-GB" sz="3200" b="1" i="1" dirty="0">
              <a:latin typeface="Arial Narrow" panose="020B060602020203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Artisan Strategy Presentation: NAMB 2016</a:t>
            </a:r>
            <a:endParaRPr lang="en-ZA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E04F8-FF82-480D-A695-9670DC3B574A}" type="slidenum">
              <a:rPr lang="en-ZA" smtClean="0">
                <a:solidFill>
                  <a:schemeClr val="tx1"/>
                </a:solidFill>
                <a:latin typeface="Arial Narrow" panose="020B0606020202030204" pitchFamily="34" charset="0"/>
              </a:rPr>
              <a:t>1</a:t>
            </a:fld>
            <a:endParaRPr lang="en-ZA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9000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42509"/>
            <a:ext cx="9144000" cy="1842875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323528" y="125760"/>
            <a:ext cx="8496944" cy="78296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ZA" b="1" cap="small" dirty="0">
              <a:latin typeface="Arial Narrow" panose="020B0606020202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ZA" b="1" dirty="0">
                <a:latin typeface="Arial Narrow" panose="020B0606020202030204" pitchFamily="34" charset="0"/>
              </a:rPr>
              <a:t>Contents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57071" y="1196752"/>
            <a:ext cx="8229600" cy="4525963"/>
          </a:xfrm>
        </p:spPr>
        <p:txBody>
          <a:bodyPr/>
          <a:lstStyle/>
          <a:p>
            <a:pPr>
              <a:spcBef>
                <a:spcPct val="50000"/>
              </a:spcBef>
              <a:buFontTx/>
              <a:buAutoNum type="arabicPeriod"/>
            </a:pPr>
            <a:r>
              <a:rPr lang="en-GB" b="1" dirty="0" smtClean="0">
                <a:latin typeface="Arial Narrow" panose="020B0606020202030204" pitchFamily="34" charset="0"/>
              </a:rPr>
              <a:t>New Developments on the Trades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GB" b="1" dirty="0">
                <a:latin typeface="Arial Narrow" panose="020B0606020202030204" pitchFamily="34" charset="0"/>
              </a:rPr>
              <a:t>Single National </a:t>
            </a:r>
            <a:r>
              <a:rPr lang="en-GB" b="1" dirty="0" smtClean="0">
                <a:latin typeface="Arial Narrow" panose="020B0606020202030204" pitchFamily="34" charset="0"/>
              </a:rPr>
              <a:t>Interim TT Legacy</a:t>
            </a:r>
            <a:endParaRPr lang="en-GB" b="1" dirty="0">
              <a:latin typeface="Arial Narrow" panose="020B0606020202030204" pitchFamily="34" charset="0"/>
            </a:endParaRP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GB" b="1" dirty="0" smtClean="0">
                <a:latin typeface="Arial Narrow" panose="020B0606020202030204" pitchFamily="34" charset="0"/>
              </a:rPr>
              <a:t>Quality Assurance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Artisan Strategy Presentation: NAMB 2016</a:t>
            </a:r>
            <a:endParaRPr lang="en-ZA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23256" cy="313010"/>
          </a:xfrm>
        </p:spPr>
        <p:txBody>
          <a:bodyPr/>
          <a:lstStyle/>
          <a:p>
            <a:r>
              <a:rPr lang="en-ZA" dirty="0">
                <a:solidFill>
                  <a:schemeClr val="tx1"/>
                </a:solidFill>
                <a:latin typeface="Arial Narrow" panose="020B0606020202030204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412886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42509"/>
            <a:ext cx="9144000" cy="1842875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323528" y="125760"/>
            <a:ext cx="8496944" cy="78296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ZA" b="1" cap="small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ZA" b="1" dirty="0">
                <a:latin typeface="Arial Narrow" panose="020B0606020202030204" pitchFamily="34" charset="0"/>
              </a:rPr>
              <a:t>NAMB Statutory Functions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 lnSpcReduction="10000"/>
          </a:bodyPr>
          <a:lstStyle/>
          <a:p>
            <a:pPr marL="609600" indent="-609600"/>
            <a:r>
              <a:rPr lang="en-US" sz="2400" b="1" dirty="0">
                <a:latin typeface="Arial Narrow" panose="020B0606020202030204" pitchFamily="34" charset="0"/>
              </a:rPr>
              <a:t>Section 26 A 1</a:t>
            </a:r>
          </a:p>
          <a:p>
            <a:pPr marL="990600" lvl="1" indent="-533400"/>
            <a:r>
              <a:rPr lang="en-US" sz="2000" b="1" dirty="0">
                <a:latin typeface="Arial Narrow" panose="020B0606020202030204" pitchFamily="34" charset="0"/>
              </a:rPr>
              <a:t>COORDINATE Artisan Development in the Republic</a:t>
            </a:r>
            <a:r>
              <a:rPr lang="en-US" sz="2000" dirty="0">
                <a:latin typeface="Arial Narrow" panose="020B0606020202030204" pitchFamily="34" charset="0"/>
              </a:rPr>
              <a:t>.</a:t>
            </a:r>
          </a:p>
          <a:p>
            <a:pPr marL="609600" indent="-609600"/>
            <a:r>
              <a:rPr lang="en-US" sz="2400" b="1" dirty="0">
                <a:latin typeface="Arial Narrow" panose="020B0606020202030204" pitchFamily="34" charset="0"/>
              </a:rPr>
              <a:t>Section 26 A 2</a:t>
            </a:r>
          </a:p>
          <a:p>
            <a:pPr marL="990600" lvl="1" indent="-533400">
              <a:buFont typeface="Arial" charset="0"/>
              <a:buAutoNum type="arabicPeriod"/>
            </a:pPr>
            <a:r>
              <a:rPr lang="en-US" sz="2000" dirty="0">
                <a:latin typeface="Arial Narrow" panose="020B0606020202030204" pitchFamily="34" charset="0"/>
              </a:rPr>
              <a:t>Monitor the performance of accredited trade test </a:t>
            </a:r>
            <a:r>
              <a:rPr lang="en-US" sz="2000" dirty="0" err="1" smtClean="0">
                <a:latin typeface="Arial Narrow" panose="020B0606020202030204" pitchFamily="34" charset="0"/>
              </a:rPr>
              <a:t>centres</a:t>
            </a:r>
            <a:r>
              <a:rPr lang="en-US" sz="2000" dirty="0">
                <a:latin typeface="Arial Narrow" panose="020B0606020202030204" pitchFamily="34" charset="0"/>
              </a:rPr>
              <a:t>;</a:t>
            </a:r>
          </a:p>
          <a:p>
            <a:pPr marL="990600" lvl="1" indent="-533400">
              <a:buFont typeface="Arial" charset="0"/>
              <a:buAutoNum type="arabicPeriod"/>
            </a:pPr>
            <a:r>
              <a:rPr lang="en-US" sz="2000" dirty="0">
                <a:latin typeface="Arial Narrow" panose="020B0606020202030204" pitchFamily="34" charset="0"/>
              </a:rPr>
              <a:t>Moderate artisan trade tests;</a:t>
            </a:r>
          </a:p>
          <a:p>
            <a:pPr marL="990600" lvl="1" indent="-533400">
              <a:buFont typeface="Arial" charset="0"/>
              <a:buAutoNum type="arabicPeriod"/>
            </a:pPr>
            <a:r>
              <a:rPr lang="en-US" sz="2000" dirty="0">
                <a:latin typeface="Arial Narrow" panose="020B0606020202030204" pitchFamily="34" charset="0"/>
              </a:rPr>
              <a:t>Develop, maintain and apply a national databank of assessment instruments for assessment and moderation of artisan trade tests;</a:t>
            </a:r>
          </a:p>
          <a:p>
            <a:pPr marL="990600" lvl="1" indent="-533400">
              <a:buFont typeface="Arial" charset="0"/>
              <a:buAutoNum type="arabicPeriod"/>
            </a:pPr>
            <a:r>
              <a:rPr lang="en-US" sz="2000" dirty="0">
                <a:latin typeface="Arial Narrow" panose="020B0606020202030204" pitchFamily="34" charset="0"/>
              </a:rPr>
              <a:t>Develop and maintain a national database of registered artisan trade assessors and moderators;</a:t>
            </a:r>
          </a:p>
          <a:p>
            <a:pPr marL="990600" lvl="1" indent="-533400">
              <a:buFont typeface="Arial" charset="0"/>
              <a:buAutoNum type="arabicPeriod"/>
            </a:pPr>
            <a:r>
              <a:rPr lang="en-US" sz="2000" dirty="0">
                <a:latin typeface="Arial Narrow" panose="020B0606020202030204" pitchFamily="34" charset="0"/>
              </a:rPr>
              <a:t>Record artisan achievements;</a:t>
            </a:r>
          </a:p>
          <a:p>
            <a:pPr marL="990600" lvl="1" indent="-533400">
              <a:buFont typeface="Arial" charset="0"/>
              <a:buAutoNum type="arabicPeriod"/>
            </a:pPr>
            <a:r>
              <a:rPr lang="en-US" sz="2000" dirty="0">
                <a:latin typeface="Arial Narrow" panose="020B0606020202030204" pitchFamily="34" charset="0"/>
              </a:rPr>
              <a:t>Determine appeals against assessment decisions;</a:t>
            </a:r>
          </a:p>
          <a:p>
            <a:pPr marL="990600" lvl="1" indent="-533400">
              <a:buFont typeface="Arial" charset="0"/>
              <a:buAutoNum type="arabicPeriod"/>
            </a:pPr>
            <a:r>
              <a:rPr lang="en-US" sz="2000" dirty="0">
                <a:latin typeface="Arial Narrow" panose="020B0606020202030204" pitchFamily="34" charset="0"/>
              </a:rPr>
              <a:t>Recommend the certification of artisans to the QCTO; and</a:t>
            </a:r>
          </a:p>
          <a:p>
            <a:pPr marL="990600" lvl="1" indent="-533400">
              <a:buFont typeface="Arial" charset="0"/>
              <a:buAutoNum type="arabicPeriod"/>
            </a:pPr>
            <a:r>
              <a:rPr lang="en-US" sz="2000" dirty="0">
                <a:latin typeface="Arial Narrow" panose="020B0606020202030204" pitchFamily="34" charset="0"/>
              </a:rPr>
              <a:t>Perform any other prescribed function {</a:t>
            </a:r>
            <a:r>
              <a:rPr lang="en-US" sz="2000" b="1" i="1" dirty="0">
                <a:solidFill>
                  <a:srgbClr val="C00000"/>
                </a:solidFill>
                <a:latin typeface="Arial Narrow" panose="020B0606020202030204" pitchFamily="34" charset="0"/>
              </a:rPr>
              <a:t>SLA with QCTO</a:t>
            </a:r>
            <a:r>
              <a:rPr lang="en-US" sz="2000" dirty="0">
                <a:latin typeface="Arial Narrow" panose="020B0606020202030204" pitchFamily="34" charset="0"/>
              </a:rPr>
              <a:t>} </a:t>
            </a:r>
          </a:p>
          <a:p>
            <a:pPr marL="609600" indent="-609600">
              <a:buNone/>
            </a:pPr>
            <a:endParaRPr lang="en-US" sz="2400" dirty="0"/>
          </a:p>
          <a:p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Artisan Strategy Presentation: NAMB 2016</a:t>
            </a:r>
            <a:endParaRPr lang="en-ZA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E04F8-FF82-480D-A695-9670DC3B574A}" type="slidenum">
              <a:rPr lang="en-ZA" smtClean="0">
                <a:solidFill>
                  <a:prstClr val="black"/>
                </a:solidFill>
                <a:latin typeface="Arial Narrow" panose="020B0606020202030204" pitchFamily="34" charset="0"/>
              </a:rPr>
              <a:pPr/>
              <a:t>3</a:t>
            </a:fld>
            <a:endParaRPr lang="en-ZA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4423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42509"/>
            <a:ext cx="9144000" cy="1842875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323528" y="125760"/>
            <a:ext cx="8496944" cy="78296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ZA" b="1" cap="small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GB" b="1" dirty="0">
                <a:latin typeface="Arial Narrow" panose="020B0606020202030204" pitchFamily="34" charset="0"/>
              </a:rPr>
              <a:t>New Developments on the Trades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ZA" dirty="0" smtClean="0"/>
              <a:t>Implementing 8 trades in ARPL</a:t>
            </a:r>
          </a:p>
          <a:p>
            <a:pPr lvl="1">
              <a:buFont typeface="Wingdings" pitchFamily="2" charset="2"/>
              <a:buChar char="q"/>
            </a:pPr>
            <a:r>
              <a:rPr lang="en-ZA" dirty="0" smtClean="0"/>
              <a:t>5 were launched in October 2017</a:t>
            </a:r>
          </a:p>
          <a:p>
            <a:pPr lvl="2">
              <a:buFont typeface="Wingdings" pitchFamily="2" charset="2"/>
              <a:buChar char="q"/>
            </a:pPr>
            <a:r>
              <a:rPr lang="en-ZA" dirty="0" smtClean="0"/>
              <a:t>Welder, Boiler maker, Motor Mechanic, Diesel Mechanic &amp; Fitter</a:t>
            </a:r>
          </a:p>
          <a:p>
            <a:pPr lvl="1">
              <a:buFont typeface="Wingdings" pitchFamily="2" charset="2"/>
              <a:buChar char="q"/>
            </a:pPr>
            <a:r>
              <a:rPr lang="en-ZA" dirty="0" smtClean="0"/>
              <a:t>3 (Hairdresser) implanted in December 2017</a:t>
            </a:r>
          </a:p>
          <a:p>
            <a:pPr lvl="2">
              <a:buFont typeface="Wingdings" pitchFamily="2" charset="2"/>
              <a:buChar char="q"/>
            </a:pPr>
            <a:r>
              <a:rPr lang="en-ZA" dirty="0" smtClean="0"/>
              <a:t>Afro, Ladies Caucasian &amp; Gents</a:t>
            </a:r>
          </a:p>
          <a:p>
            <a:pPr>
              <a:buFont typeface="Wingdings" pitchFamily="2" charset="2"/>
              <a:buChar char="q"/>
            </a:pPr>
            <a:r>
              <a:rPr lang="en-ZA" dirty="0" smtClean="0"/>
              <a:t>Integrated the legacy and </a:t>
            </a:r>
            <a:r>
              <a:rPr lang="en-ZA" dirty="0"/>
              <a:t>Occupational </a:t>
            </a:r>
            <a:r>
              <a:rPr lang="en-ZA" dirty="0" smtClean="0"/>
              <a:t>Qualification toolkits</a:t>
            </a:r>
          </a:p>
          <a:p>
            <a:pPr marL="0" indent="0">
              <a:buNone/>
            </a:pPr>
            <a:endParaRPr lang="en-ZA" dirty="0" smtClean="0"/>
          </a:p>
          <a:p>
            <a:pPr marL="0" indent="0">
              <a:buNone/>
            </a:pPr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Artisan Strategy Presentation: NAMB 2016</a:t>
            </a:r>
            <a:endParaRPr lang="en-ZA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E04F8-FF82-480D-A695-9670DC3B574A}" type="slidenum">
              <a:rPr lang="en-ZA" smtClean="0">
                <a:solidFill>
                  <a:prstClr val="black"/>
                </a:solidFill>
                <a:latin typeface="Arial Narrow" panose="020B0606020202030204" pitchFamily="34" charset="0"/>
              </a:rPr>
              <a:pPr/>
              <a:t>4</a:t>
            </a:fld>
            <a:endParaRPr lang="en-ZA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8108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42509"/>
            <a:ext cx="9144000" cy="1842875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323528" y="125760"/>
            <a:ext cx="8496944" cy="78296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ZA" b="1" cap="small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b="1" dirty="0"/>
              <a:t>Single National Interim Trade </a:t>
            </a:r>
            <a:r>
              <a:rPr lang="en-ZA" b="1" dirty="0" smtClean="0"/>
              <a:t>Test</a:t>
            </a:r>
            <a:endParaRPr lang="en-ZA" b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endParaRPr lang="en-ZA" sz="3600" b="1" i="1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ZA" sz="3600" b="1" i="1" dirty="0" smtClean="0"/>
              <a:t>Presented </a:t>
            </a:r>
            <a:r>
              <a:rPr lang="en-ZA" sz="3600" b="1" i="1" dirty="0"/>
              <a:t>at NADQAC for </a:t>
            </a:r>
            <a:r>
              <a:rPr lang="en-ZA" sz="3600" b="1" i="1" dirty="0" smtClean="0"/>
              <a:t>implementation </a:t>
            </a:r>
            <a:endParaRPr lang="en-ZA" sz="3600" b="1" i="1" dirty="0"/>
          </a:p>
          <a:p>
            <a:pPr>
              <a:buFont typeface="Wingdings" panose="05000000000000000000" pitchFamily="2" charset="2"/>
              <a:buChar char="q"/>
            </a:pPr>
            <a:r>
              <a:rPr lang="en-ZA" sz="3600" b="1" i="1" dirty="0" smtClean="0"/>
              <a:t>Estimated date for implementation – 1</a:t>
            </a:r>
            <a:r>
              <a:rPr lang="en-ZA" sz="3600" b="1" i="1" baseline="30000" dirty="0" smtClean="0"/>
              <a:t>st</a:t>
            </a:r>
            <a:r>
              <a:rPr lang="en-ZA" sz="3600" b="1" i="1" dirty="0" smtClean="0"/>
              <a:t> July 2018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ZA" sz="3600" b="1" i="1" dirty="0" smtClean="0"/>
              <a:t>5 trades will be piloted on: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ZA" b="1" i="1" dirty="0" smtClean="0"/>
              <a:t>Electrician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ZA" b="1" i="1" dirty="0" smtClean="0"/>
              <a:t>Fitter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ZA" b="1" i="1" dirty="0" smtClean="0"/>
              <a:t>Fitter &amp; Turner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ZA" b="1" i="1" dirty="0" smtClean="0"/>
              <a:t>Welder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ZA" b="1" i="1" dirty="0" smtClean="0"/>
              <a:t>Boilermaker</a:t>
            </a:r>
          </a:p>
          <a:p>
            <a:pPr lvl="1"/>
            <a:endParaRPr lang="en-ZA" b="1" i="1" dirty="0"/>
          </a:p>
          <a:p>
            <a:pPr marL="0" indent="0">
              <a:buNone/>
            </a:pPr>
            <a:endParaRPr lang="en-ZA" sz="3500" b="1" dirty="0" smtClean="0"/>
          </a:p>
          <a:p>
            <a:pPr>
              <a:buFont typeface="Wingdings" pitchFamily="2" charset="2"/>
              <a:buChar char="q"/>
            </a:pPr>
            <a:endParaRPr lang="en-ZA" sz="2800" b="1" dirty="0" smtClean="0"/>
          </a:p>
          <a:p>
            <a:pPr marL="0" indent="0">
              <a:buNone/>
            </a:pPr>
            <a:r>
              <a:rPr lang="en-ZA" sz="2800" b="1" dirty="0"/>
              <a:t> </a:t>
            </a:r>
            <a:r>
              <a:rPr lang="en-ZA" sz="2800" b="1" dirty="0" smtClean="0"/>
              <a:t> </a:t>
            </a:r>
          </a:p>
          <a:p>
            <a:pPr>
              <a:buFont typeface="Wingdings" pitchFamily="2" charset="2"/>
              <a:buChar char="q"/>
            </a:pPr>
            <a:endParaRPr lang="en-ZA" sz="2800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Artisan Strategy Presentation: NAMB 2016</a:t>
            </a:r>
            <a:endParaRPr lang="en-ZA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E04F8-FF82-480D-A695-9670DC3B574A}" type="slidenum">
              <a:rPr lang="en-ZA" smtClean="0">
                <a:solidFill>
                  <a:prstClr val="black"/>
                </a:solidFill>
                <a:latin typeface="Arial Narrow" panose="020B0606020202030204" pitchFamily="34" charset="0"/>
              </a:rPr>
              <a:pPr/>
              <a:t>5</a:t>
            </a:fld>
            <a:endParaRPr lang="en-ZA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5704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42509"/>
            <a:ext cx="9144000" cy="1842875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323528" y="125760"/>
            <a:ext cx="8496944" cy="78296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ZA" b="1" cap="small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ZA" b="1" dirty="0" smtClean="0">
                <a:latin typeface="Arial Narrow" panose="020B0606020202030204" pitchFamily="34" charset="0"/>
              </a:rPr>
              <a:t>Quality Assurance</a:t>
            </a:r>
            <a:endParaRPr lang="en-ZA" b="1" dirty="0">
              <a:latin typeface="Arial Narrow" panose="020B060602020203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ZA" sz="2800" b="1" dirty="0" smtClean="0"/>
              <a:t>TTC must send TT Schedules as per Regulation 7.1 of the TT </a:t>
            </a:r>
            <a:r>
              <a:rPr lang="en-ZA" sz="2800" b="1" dirty="0" err="1" smtClean="0"/>
              <a:t>Regs</a:t>
            </a:r>
            <a:r>
              <a:rPr lang="en-ZA" sz="2800" b="1" dirty="0" smtClean="0"/>
              <a:t>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ZA" sz="2400" b="1" dirty="0" smtClean="0"/>
              <a:t>Schedules – consolidated into Provincial and National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ZA" sz="2400" b="1" dirty="0" smtClean="0"/>
              <a:t>Certificate applications – compared to the schedules before recommendation to QCTO </a:t>
            </a:r>
            <a:endParaRPr lang="en-ZA" sz="2800" b="1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ZA" sz="2800" b="1" dirty="0" smtClean="0"/>
              <a:t>External moderations conducted – SLA with TTCs</a:t>
            </a:r>
          </a:p>
          <a:p>
            <a:pPr marL="0" indent="0">
              <a:buNone/>
            </a:pPr>
            <a:endParaRPr lang="en-ZA" sz="2800" b="1" dirty="0" smtClean="0"/>
          </a:p>
          <a:p>
            <a:pPr marL="0" indent="0">
              <a:buNone/>
            </a:pPr>
            <a:r>
              <a:rPr lang="en-ZA" sz="2800" b="1" dirty="0" smtClean="0"/>
              <a:t>            </a:t>
            </a:r>
            <a:endParaRPr lang="en-ZA" sz="2800" b="1" dirty="0"/>
          </a:p>
          <a:p>
            <a:pPr>
              <a:buFont typeface="Wingdings" pitchFamily="2" charset="2"/>
              <a:buChar char="q"/>
            </a:pPr>
            <a:endParaRPr lang="en-ZA" sz="2800" b="1" dirty="0" smtClean="0"/>
          </a:p>
          <a:p>
            <a:pPr>
              <a:buFont typeface="Wingdings" pitchFamily="2" charset="2"/>
              <a:buChar char="q"/>
            </a:pPr>
            <a:endParaRPr lang="en-ZA" sz="2800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Artisan Strategy Presentation: NAMB 2016</a:t>
            </a:r>
            <a:endParaRPr lang="en-ZA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E04F8-FF82-480D-A695-9670DC3B574A}" type="slidenum">
              <a:rPr lang="en-ZA" smtClean="0">
                <a:solidFill>
                  <a:prstClr val="black"/>
                </a:solidFill>
                <a:latin typeface="Arial Narrow" panose="020B0606020202030204" pitchFamily="34" charset="0"/>
              </a:rPr>
              <a:pPr/>
              <a:t>6</a:t>
            </a:fld>
            <a:endParaRPr lang="en-ZA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2492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42509"/>
            <a:ext cx="9144000" cy="1842875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323528" y="125760"/>
            <a:ext cx="8496944" cy="78296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ZA" b="1" cap="small" dirty="0">
              <a:latin typeface="Arial Narrow" panose="020B0606020202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latin typeface="Arial Narrow" panose="020B0606020202030204" pitchFamily="34" charset="0"/>
              </a:rPr>
              <a:t>THANK YOU</a:t>
            </a:r>
            <a:endParaRPr lang="en-ZA" b="1" dirty="0">
              <a:latin typeface="Arial Narrow" panose="020B060602020203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Artisan Strategy Presentation: NAMB 2016</a:t>
            </a:r>
            <a:endParaRPr lang="en-ZA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E04F8-FF82-480D-A695-9670DC3B574A}" type="slidenum">
              <a:rPr lang="en-ZA" smtClean="0">
                <a:solidFill>
                  <a:schemeClr val="tx1"/>
                </a:solidFill>
                <a:latin typeface="Arial Narrow" panose="020B0606020202030204" pitchFamily="34" charset="0"/>
              </a:rPr>
              <a:t>7</a:t>
            </a:fld>
            <a:endParaRPr lang="en-ZA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70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AMB_SETA Subcomm 4 Aug 2016" id="{58556F9E-BE98-46E1-90A1-F4E37C2D48F9}" vid="{2B687373-DFA2-4DF3-A5BF-D4F3AE080B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B74D1329197340A61CD8749EFCAC95" ma:contentTypeVersion="0" ma:contentTypeDescription="Create a new document." ma:contentTypeScope="" ma:versionID="78ab6c66b5b1997ffa512c2bc67491b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8B66F64-74D4-44A2-AE64-D81CD41C22AF}"/>
</file>

<file path=customXml/itemProps2.xml><?xml version="1.0" encoding="utf-8"?>
<ds:datastoreItem xmlns:ds="http://schemas.openxmlformats.org/officeDocument/2006/customXml" ds:itemID="{9F56EB13-1962-42D5-AAFF-51ABC7BAA331}"/>
</file>

<file path=customXml/itemProps3.xml><?xml version="1.0" encoding="utf-8"?>
<ds:datastoreItem xmlns:ds="http://schemas.openxmlformats.org/officeDocument/2006/customXml" ds:itemID="{87791F78-1FD1-4840-B74E-52618B605BA9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3309</TotalTime>
  <Words>293</Words>
  <Application>Microsoft Office PowerPoint</Application>
  <PresentationFormat>On-screen Show (4:3)</PresentationFormat>
  <Paragraphs>62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Arial Narrow</vt:lpstr>
      <vt:lpstr>Calibri</vt:lpstr>
      <vt:lpstr>Wingdings</vt:lpstr>
      <vt:lpstr>Office Theme</vt:lpstr>
      <vt:lpstr>PowerPoint Presentation</vt:lpstr>
      <vt:lpstr>Contents</vt:lpstr>
      <vt:lpstr>NAMB Statutory Functions</vt:lpstr>
      <vt:lpstr>New Developments on the Trades</vt:lpstr>
      <vt:lpstr>Single National Interim Trade Test</vt:lpstr>
      <vt:lpstr>Quality Assurance</vt:lpstr>
      <vt:lpstr>THANK YOU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Steenkamp.Heilene</dc:creator>
  <cp:lastModifiedBy>Sibanyoni.Ali</cp:lastModifiedBy>
  <cp:revision>144</cp:revision>
  <cp:lastPrinted>2017-01-24T06:01:35Z</cp:lastPrinted>
  <dcterms:created xsi:type="dcterms:W3CDTF">2016-08-01T08:18:09Z</dcterms:created>
  <dcterms:modified xsi:type="dcterms:W3CDTF">2018-02-15T08:01:55Z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0x0101007BB74D1329197340A61CD8749EFCAC95</vt:lpwstr>
  </property>
</Properties>
</file>